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9" r:id="rId3"/>
    <p:sldId id="290" r:id="rId4"/>
    <p:sldId id="291" r:id="rId5"/>
    <p:sldId id="292" r:id="rId6"/>
    <p:sldId id="293" r:id="rId7"/>
    <p:sldId id="294" r:id="rId8"/>
    <p:sldId id="295" r:id="rId9"/>
    <p:sldId id="257" r:id="rId10"/>
    <p:sldId id="296" r:id="rId11"/>
    <p:sldId id="311" r:id="rId12"/>
    <p:sldId id="312" r:id="rId13"/>
    <p:sldId id="258" r:id="rId14"/>
    <p:sldId id="313" r:id="rId15"/>
    <p:sldId id="314"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15" r:id="rId59"/>
    <p:sldId id="316" r:id="rId60"/>
    <p:sldId id="317" r:id="rId61"/>
    <p:sldId id="319" r:id="rId62"/>
    <p:sldId id="318"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69" d="100"/>
          <a:sy n="69" d="100"/>
        </p:scale>
        <p:origin x="7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07A3AE9A-1B6B-4F20-8217-DB2F73B24216}" type="datetimeFigureOut">
              <a:rPr lang="en-US" smtClean="0"/>
              <a:t>10/20/2023</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F41DD3E1-08B2-483E-9D4E-A49CE47073D3}" type="slidenum">
              <a:rPr lang="en-US" smtClean="0"/>
              <a:t>‹#›</a:t>
            </a:fld>
            <a:endParaRPr lang="en-US"/>
          </a:p>
        </p:txBody>
      </p:sp>
    </p:spTree>
    <p:extLst>
      <p:ext uri="{BB962C8B-B14F-4D97-AF65-F5344CB8AC3E}">
        <p14:creationId xmlns:p14="http://schemas.microsoft.com/office/powerpoint/2010/main" val="304073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487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07A3AE9A-1B6B-4F20-8217-DB2F73B24216}" type="datetimeFigureOut">
              <a:rPr lang="en-US" smtClean="0"/>
              <a:t>10/20/2023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F41DD3E1-08B2-483E-9D4E-A49CE47073D3}" type="slidenum">
              <a:rPr lang="en-US" smtClean="0"/>
              <a:t>‹#›</a:t>
            </a:fld>
            <a:endParaRPr lang="en-US"/>
          </a:p>
        </p:txBody>
      </p:sp>
    </p:spTree>
    <p:extLst>
      <p:ext uri="{BB962C8B-B14F-4D97-AF65-F5344CB8AC3E}">
        <p14:creationId xmlns:p14="http://schemas.microsoft.com/office/powerpoint/2010/main" val="13287215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235515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linkedin.com/posts/thomas-hoffmann-dataexpert_machinelearning-ai-robots-activity-7046193217238630401-8Bp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emf"/><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emf"/><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904F-CF33-AD18-3958-FC62CA9DB4C1}"/>
              </a:ext>
            </a:extLst>
          </p:cNvPr>
          <p:cNvSpPr>
            <a:spLocks noGrp="1"/>
          </p:cNvSpPr>
          <p:nvPr>
            <p:ph type="ctrTitle"/>
          </p:nvPr>
        </p:nvSpPr>
        <p:spPr/>
        <p:txBody>
          <a:bodyPr/>
          <a:lstStyle/>
          <a:p>
            <a:r>
              <a:rPr lang="en-US" dirty="0"/>
              <a:t>UNIT IV</a:t>
            </a:r>
          </a:p>
        </p:txBody>
      </p:sp>
      <p:sp>
        <p:nvSpPr>
          <p:cNvPr id="3" name="Subtitle 2">
            <a:extLst>
              <a:ext uri="{FF2B5EF4-FFF2-40B4-BE49-F238E27FC236}">
                <a16:creationId xmlns:a16="http://schemas.microsoft.com/office/drawing/2014/main" id="{A4026D99-2911-C348-2B72-FB1DD4DDAE17}"/>
              </a:ext>
            </a:extLst>
          </p:cNvPr>
          <p:cNvSpPr>
            <a:spLocks noGrp="1"/>
          </p:cNvSpPr>
          <p:nvPr>
            <p:ph type="subTitle" idx="1"/>
          </p:nvPr>
        </p:nvSpPr>
        <p:spPr/>
        <p:txBody>
          <a:bodyPr/>
          <a:lstStyle/>
          <a:p>
            <a:r>
              <a:rPr lang="en-US" sz="3200" b="1" u="sng" dirty="0">
                <a:effectLst/>
                <a:latin typeface="Times New Roman" panose="02020603050405020304" pitchFamily="18" charset="0"/>
                <a:ea typeface="Calibri" panose="020F0502020204030204" pitchFamily="34" charset="0"/>
              </a:rPr>
              <a:t>Machine - Learning Paradigms</a:t>
            </a:r>
            <a:endParaRPr lang="en-US" sz="3200" dirty="0"/>
          </a:p>
        </p:txBody>
      </p:sp>
    </p:spTree>
    <p:extLst>
      <p:ext uri="{BB962C8B-B14F-4D97-AF65-F5344CB8AC3E}">
        <p14:creationId xmlns:p14="http://schemas.microsoft.com/office/powerpoint/2010/main" val="1075325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6B00FE-EEF6-F11A-7F37-323C5F43D9E4}"/>
              </a:ext>
            </a:extLst>
          </p:cNvPr>
          <p:cNvPicPr>
            <a:picLocks noChangeAspect="1"/>
          </p:cNvPicPr>
          <p:nvPr/>
        </p:nvPicPr>
        <p:blipFill>
          <a:blip r:embed="rId2"/>
          <a:stretch>
            <a:fillRect/>
          </a:stretch>
        </p:blipFill>
        <p:spPr>
          <a:xfrm>
            <a:off x="1039476" y="697145"/>
            <a:ext cx="10470136" cy="5463709"/>
          </a:xfrm>
          <a:prstGeom prst="rect">
            <a:avLst/>
          </a:prstGeom>
        </p:spPr>
      </p:pic>
    </p:spTree>
    <p:extLst>
      <p:ext uri="{BB962C8B-B14F-4D97-AF65-F5344CB8AC3E}">
        <p14:creationId xmlns:p14="http://schemas.microsoft.com/office/powerpoint/2010/main" val="149087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F6C27-E2A6-EFB3-096D-CEABACBBE09D}"/>
              </a:ext>
            </a:extLst>
          </p:cNvPr>
          <p:cNvPicPr>
            <a:picLocks noChangeAspect="1"/>
          </p:cNvPicPr>
          <p:nvPr/>
        </p:nvPicPr>
        <p:blipFill>
          <a:blip r:embed="rId2"/>
          <a:stretch>
            <a:fillRect/>
          </a:stretch>
        </p:blipFill>
        <p:spPr>
          <a:xfrm>
            <a:off x="1008028" y="955344"/>
            <a:ext cx="10175943" cy="5386736"/>
          </a:xfrm>
          <a:prstGeom prst="rect">
            <a:avLst/>
          </a:prstGeom>
        </p:spPr>
      </p:pic>
    </p:spTree>
    <p:extLst>
      <p:ext uri="{BB962C8B-B14F-4D97-AF65-F5344CB8AC3E}">
        <p14:creationId xmlns:p14="http://schemas.microsoft.com/office/powerpoint/2010/main" val="4035253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64C131-5FC2-ED41-BECA-3370DECBCA19}"/>
              </a:ext>
            </a:extLst>
          </p:cNvPr>
          <p:cNvSpPr txBox="1"/>
          <p:nvPr/>
        </p:nvSpPr>
        <p:spPr>
          <a:xfrm>
            <a:off x="453788" y="1715153"/>
            <a:ext cx="11078570" cy="923330"/>
          </a:xfrm>
          <a:prstGeom prst="rect">
            <a:avLst/>
          </a:prstGeom>
          <a:noFill/>
        </p:spPr>
        <p:txBody>
          <a:bodyPr wrap="square">
            <a:spAutoFit/>
          </a:bodyPr>
          <a:lstStyle/>
          <a:p>
            <a:r>
              <a:rPr lang="en-US" dirty="0">
                <a:hlinkClick r:id="rId2"/>
              </a:rPr>
              <a:t>https://www.linkedin.com/posts/thomas-hoffmann-dataexpert_machinelearning-ai-robots-activity-7046193217238630401-8Bpg/</a:t>
            </a:r>
            <a:endParaRPr lang="en-US" dirty="0"/>
          </a:p>
          <a:p>
            <a:endParaRPr lang="en-US" dirty="0"/>
          </a:p>
        </p:txBody>
      </p:sp>
    </p:spTree>
    <p:extLst>
      <p:ext uri="{BB962C8B-B14F-4D97-AF65-F5344CB8AC3E}">
        <p14:creationId xmlns:p14="http://schemas.microsoft.com/office/powerpoint/2010/main" val="26547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6DBC7F-D74E-DB4A-8C37-538E3A550F07}"/>
              </a:ext>
            </a:extLst>
          </p:cNvPr>
          <p:cNvPicPr>
            <a:picLocks noChangeAspect="1"/>
          </p:cNvPicPr>
          <p:nvPr/>
        </p:nvPicPr>
        <p:blipFill>
          <a:blip r:embed="rId2"/>
          <a:stretch>
            <a:fillRect/>
          </a:stretch>
        </p:blipFill>
        <p:spPr>
          <a:xfrm>
            <a:off x="519361" y="692728"/>
            <a:ext cx="10785948" cy="5687490"/>
          </a:xfrm>
          <a:prstGeom prst="rect">
            <a:avLst/>
          </a:prstGeom>
        </p:spPr>
      </p:pic>
    </p:spTree>
    <p:extLst>
      <p:ext uri="{BB962C8B-B14F-4D97-AF65-F5344CB8AC3E}">
        <p14:creationId xmlns:p14="http://schemas.microsoft.com/office/powerpoint/2010/main" val="151862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633CA7-919C-7DFF-4626-2E2D6B59F838}"/>
              </a:ext>
            </a:extLst>
          </p:cNvPr>
          <p:cNvPicPr>
            <a:picLocks noChangeAspect="1"/>
          </p:cNvPicPr>
          <p:nvPr/>
        </p:nvPicPr>
        <p:blipFill>
          <a:blip r:embed="rId2"/>
          <a:stretch>
            <a:fillRect/>
          </a:stretch>
        </p:blipFill>
        <p:spPr>
          <a:xfrm>
            <a:off x="998017" y="387803"/>
            <a:ext cx="10195965" cy="6082393"/>
          </a:xfrm>
          <a:prstGeom prst="rect">
            <a:avLst/>
          </a:prstGeom>
        </p:spPr>
      </p:pic>
    </p:spTree>
    <p:extLst>
      <p:ext uri="{BB962C8B-B14F-4D97-AF65-F5344CB8AC3E}">
        <p14:creationId xmlns:p14="http://schemas.microsoft.com/office/powerpoint/2010/main" val="2430596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3DE6FB-2C05-FCC5-B167-35EBE6977664}"/>
              </a:ext>
            </a:extLst>
          </p:cNvPr>
          <p:cNvPicPr>
            <a:picLocks noChangeAspect="1"/>
          </p:cNvPicPr>
          <p:nvPr/>
        </p:nvPicPr>
        <p:blipFill>
          <a:blip r:embed="rId2"/>
          <a:stretch>
            <a:fillRect/>
          </a:stretch>
        </p:blipFill>
        <p:spPr>
          <a:xfrm>
            <a:off x="1135415" y="500520"/>
            <a:ext cx="9176475" cy="5354370"/>
          </a:xfrm>
          <a:prstGeom prst="rect">
            <a:avLst/>
          </a:prstGeom>
        </p:spPr>
      </p:pic>
    </p:spTree>
    <p:extLst>
      <p:ext uri="{BB962C8B-B14F-4D97-AF65-F5344CB8AC3E}">
        <p14:creationId xmlns:p14="http://schemas.microsoft.com/office/powerpoint/2010/main" val="277974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40B54-9CC6-CDE6-3A48-18D05EBCB0EB}"/>
              </a:ext>
            </a:extLst>
          </p:cNvPr>
          <p:cNvPicPr>
            <a:picLocks noChangeAspect="1"/>
          </p:cNvPicPr>
          <p:nvPr/>
        </p:nvPicPr>
        <p:blipFill>
          <a:blip r:embed="rId2"/>
          <a:stretch>
            <a:fillRect/>
          </a:stretch>
        </p:blipFill>
        <p:spPr>
          <a:xfrm>
            <a:off x="1204487" y="379639"/>
            <a:ext cx="8674662" cy="6098721"/>
          </a:xfrm>
          <a:prstGeom prst="rect">
            <a:avLst/>
          </a:prstGeom>
        </p:spPr>
      </p:pic>
    </p:spTree>
    <p:extLst>
      <p:ext uri="{BB962C8B-B14F-4D97-AF65-F5344CB8AC3E}">
        <p14:creationId xmlns:p14="http://schemas.microsoft.com/office/powerpoint/2010/main" val="679811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B03E3-B525-F6AA-2914-FCFA5CC552BF}"/>
              </a:ext>
            </a:extLst>
          </p:cNvPr>
          <p:cNvPicPr>
            <a:picLocks noChangeAspect="1"/>
          </p:cNvPicPr>
          <p:nvPr/>
        </p:nvPicPr>
        <p:blipFill>
          <a:blip r:embed="rId2"/>
          <a:stretch>
            <a:fillRect/>
          </a:stretch>
        </p:blipFill>
        <p:spPr>
          <a:xfrm>
            <a:off x="994968" y="942109"/>
            <a:ext cx="10202063" cy="5456119"/>
          </a:xfrm>
          <a:prstGeom prst="rect">
            <a:avLst/>
          </a:prstGeom>
        </p:spPr>
      </p:pic>
    </p:spTree>
    <p:extLst>
      <p:ext uri="{BB962C8B-B14F-4D97-AF65-F5344CB8AC3E}">
        <p14:creationId xmlns:p14="http://schemas.microsoft.com/office/powerpoint/2010/main" val="2990879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B2A2D4-EA08-82A5-E94F-568D328BEE29}"/>
              </a:ext>
            </a:extLst>
          </p:cNvPr>
          <p:cNvPicPr>
            <a:picLocks noChangeAspect="1"/>
          </p:cNvPicPr>
          <p:nvPr/>
        </p:nvPicPr>
        <p:blipFill>
          <a:blip r:embed="rId2"/>
          <a:stretch>
            <a:fillRect/>
          </a:stretch>
        </p:blipFill>
        <p:spPr>
          <a:xfrm>
            <a:off x="395047" y="655093"/>
            <a:ext cx="10769855" cy="5807697"/>
          </a:xfrm>
          <a:prstGeom prst="rect">
            <a:avLst/>
          </a:prstGeom>
        </p:spPr>
      </p:pic>
    </p:spTree>
    <p:extLst>
      <p:ext uri="{BB962C8B-B14F-4D97-AF65-F5344CB8AC3E}">
        <p14:creationId xmlns:p14="http://schemas.microsoft.com/office/powerpoint/2010/main" val="1467293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0CA2D-220C-1138-8994-C548D15E918C}"/>
              </a:ext>
            </a:extLst>
          </p:cNvPr>
          <p:cNvPicPr>
            <a:picLocks noChangeAspect="1"/>
          </p:cNvPicPr>
          <p:nvPr/>
        </p:nvPicPr>
        <p:blipFill>
          <a:blip r:embed="rId2"/>
          <a:stretch>
            <a:fillRect/>
          </a:stretch>
        </p:blipFill>
        <p:spPr>
          <a:xfrm>
            <a:off x="781923" y="655630"/>
            <a:ext cx="10628153" cy="5775639"/>
          </a:xfrm>
          <a:prstGeom prst="rect">
            <a:avLst/>
          </a:prstGeom>
        </p:spPr>
      </p:pic>
    </p:spTree>
    <p:extLst>
      <p:ext uri="{BB962C8B-B14F-4D97-AF65-F5344CB8AC3E}">
        <p14:creationId xmlns:p14="http://schemas.microsoft.com/office/powerpoint/2010/main" val="2355774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A2A916-29E2-4815-94F6-5BB8B5693D62}"/>
              </a:ext>
            </a:extLst>
          </p:cNvPr>
          <p:cNvPicPr>
            <a:picLocks noChangeAspect="1"/>
          </p:cNvPicPr>
          <p:nvPr/>
        </p:nvPicPr>
        <p:blipFill>
          <a:blip r:embed="rId2"/>
          <a:stretch>
            <a:fillRect/>
          </a:stretch>
        </p:blipFill>
        <p:spPr>
          <a:xfrm>
            <a:off x="285918" y="914400"/>
            <a:ext cx="11620163" cy="5029200"/>
          </a:xfrm>
          <a:prstGeom prst="rect">
            <a:avLst/>
          </a:prstGeom>
        </p:spPr>
      </p:pic>
    </p:spTree>
    <p:extLst>
      <p:ext uri="{BB962C8B-B14F-4D97-AF65-F5344CB8AC3E}">
        <p14:creationId xmlns:p14="http://schemas.microsoft.com/office/powerpoint/2010/main" val="420074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ECC9A-6E00-C0FD-34C5-7C130D144DFF}"/>
              </a:ext>
            </a:extLst>
          </p:cNvPr>
          <p:cNvPicPr>
            <a:picLocks noChangeAspect="1"/>
          </p:cNvPicPr>
          <p:nvPr/>
        </p:nvPicPr>
        <p:blipFill>
          <a:blip r:embed="rId2"/>
          <a:stretch>
            <a:fillRect/>
          </a:stretch>
        </p:blipFill>
        <p:spPr>
          <a:xfrm>
            <a:off x="928254" y="711086"/>
            <a:ext cx="10695709" cy="5643433"/>
          </a:xfrm>
          <a:prstGeom prst="rect">
            <a:avLst/>
          </a:prstGeom>
        </p:spPr>
      </p:pic>
    </p:spTree>
    <p:extLst>
      <p:ext uri="{BB962C8B-B14F-4D97-AF65-F5344CB8AC3E}">
        <p14:creationId xmlns:p14="http://schemas.microsoft.com/office/powerpoint/2010/main" val="3752789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9A807-C167-BFA6-54B3-C2932BA1DB90}"/>
              </a:ext>
            </a:extLst>
          </p:cNvPr>
          <p:cNvPicPr>
            <a:picLocks noChangeAspect="1"/>
          </p:cNvPicPr>
          <p:nvPr/>
        </p:nvPicPr>
        <p:blipFill>
          <a:blip r:embed="rId2"/>
          <a:stretch>
            <a:fillRect/>
          </a:stretch>
        </p:blipFill>
        <p:spPr>
          <a:xfrm>
            <a:off x="523424" y="769721"/>
            <a:ext cx="10865012" cy="5318558"/>
          </a:xfrm>
          <a:prstGeom prst="rect">
            <a:avLst/>
          </a:prstGeom>
        </p:spPr>
      </p:pic>
    </p:spTree>
    <p:extLst>
      <p:ext uri="{BB962C8B-B14F-4D97-AF65-F5344CB8AC3E}">
        <p14:creationId xmlns:p14="http://schemas.microsoft.com/office/powerpoint/2010/main" val="1152428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44FAE-B6A5-1239-F9FA-62CF81CEA464}"/>
              </a:ext>
            </a:extLst>
          </p:cNvPr>
          <p:cNvPicPr>
            <a:picLocks noChangeAspect="1"/>
          </p:cNvPicPr>
          <p:nvPr/>
        </p:nvPicPr>
        <p:blipFill>
          <a:blip r:embed="rId2"/>
          <a:stretch>
            <a:fillRect/>
          </a:stretch>
        </p:blipFill>
        <p:spPr>
          <a:xfrm>
            <a:off x="512617" y="839110"/>
            <a:ext cx="10695709" cy="5179779"/>
          </a:xfrm>
          <a:prstGeom prst="rect">
            <a:avLst/>
          </a:prstGeom>
        </p:spPr>
      </p:pic>
    </p:spTree>
    <p:extLst>
      <p:ext uri="{BB962C8B-B14F-4D97-AF65-F5344CB8AC3E}">
        <p14:creationId xmlns:p14="http://schemas.microsoft.com/office/powerpoint/2010/main" val="2279127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408A0C-8568-1048-48BE-1E40313481E0}"/>
              </a:ext>
            </a:extLst>
          </p:cNvPr>
          <p:cNvPicPr>
            <a:picLocks noChangeAspect="1"/>
          </p:cNvPicPr>
          <p:nvPr/>
        </p:nvPicPr>
        <p:blipFill>
          <a:blip r:embed="rId2"/>
          <a:stretch>
            <a:fillRect/>
          </a:stretch>
        </p:blipFill>
        <p:spPr>
          <a:xfrm>
            <a:off x="456493" y="761998"/>
            <a:ext cx="10848815" cy="5613349"/>
          </a:xfrm>
          <a:prstGeom prst="rect">
            <a:avLst/>
          </a:prstGeom>
        </p:spPr>
      </p:pic>
    </p:spTree>
    <p:extLst>
      <p:ext uri="{BB962C8B-B14F-4D97-AF65-F5344CB8AC3E}">
        <p14:creationId xmlns:p14="http://schemas.microsoft.com/office/powerpoint/2010/main" val="1022338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E93D1-50E8-9A66-2C7A-E354F06F7642}"/>
              </a:ext>
            </a:extLst>
          </p:cNvPr>
          <p:cNvPicPr>
            <a:picLocks noChangeAspect="1"/>
          </p:cNvPicPr>
          <p:nvPr/>
        </p:nvPicPr>
        <p:blipFill>
          <a:blip r:embed="rId2"/>
          <a:stretch>
            <a:fillRect/>
          </a:stretch>
        </p:blipFill>
        <p:spPr>
          <a:xfrm>
            <a:off x="951704" y="928254"/>
            <a:ext cx="10288591" cy="5252839"/>
          </a:xfrm>
          <a:prstGeom prst="rect">
            <a:avLst/>
          </a:prstGeom>
        </p:spPr>
      </p:pic>
    </p:spTree>
    <p:extLst>
      <p:ext uri="{BB962C8B-B14F-4D97-AF65-F5344CB8AC3E}">
        <p14:creationId xmlns:p14="http://schemas.microsoft.com/office/powerpoint/2010/main" val="564902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B5504C-8CFA-A408-EDDC-B9F830F6250A}"/>
              </a:ext>
            </a:extLst>
          </p:cNvPr>
          <p:cNvPicPr>
            <a:picLocks noChangeAspect="1"/>
          </p:cNvPicPr>
          <p:nvPr/>
        </p:nvPicPr>
        <p:blipFill>
          <a:blip r:embed="rId2"/>
          <a:stretch>
            <a:fillRect/>
          </a:stretch>
        </p:blipFill>
        <p:spPr>
          <a:xfrm>
            <a:off x="431694" y="803563"/>
            <a:ext cx="11328611" cy="5534099"/>
          </a:xfrm>
          <a:prstGeom prst="rect">
            <a:avLst/>
          </a:prstGeom>
        </p:spPr>
      </p:pic>
    </p:spTree>
    <p:extLst>
      <p:ext uri="{BB962C8B-B14F-4D97-AF65-F5344CB8AC3E}">
        <p14:creationId xmlns:p14="http://schemas.microsoft.com/office/powerpoint/2010/main" val="3812188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0FFB2-C6FE-D821-D9F5-63F8A366B21C}"/>
              </a:ext>
            </a:extLst>
          </p:cNvPr>
          <p:cNvPicPr>
            <a:picLocks noChangeAspect="1"/>
          </p:cNvPicPr>
          <p:nvPr/>
        </p:nvPicPr>
        <p:blipFill>
          <a:blip r:embed="rId2"/>
          <a:stretch>
            <a:fillRect/>
          </a:stretch>
        </p:blipFill>
        <p:spPr>
          <a:xfrm>
            <a:off x="207818" y="1006961"/>
            <a:ext cx="11471564" cy="5139115"/>
          </a:xfrm>
          <a:prstGeom prst="rect">
            <a:avLst/>
          </a:prstGeom>
        </p:spPr>
      </p:pic>
    </p:spTree>
    <p:extLst>
      <p:ext uri="{BB962C8B-B14F-4D97-AF65-F5344CB8AC3E}">
        <p14:creationId xmlns:p14="http://schemas.microsoft.com/office/powerpoint/2010/main" val="3214327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B5113-2C73-ECEB-9C78-F8430625D40D}"/>
              </a:ext>
            </a:extLst>
          </p:cNvPr>
          <p:cNvPicPr>
            <a:picLocks noChangeAspect="1"/>
          </p:cNvPicPr>
          <p:nvPr/>
        </p:nvPicPr>
        <p:blipFill>
          <a:blip r:embed="rId2"/>
          <a:stretch>
            <a:fillRect/>
          </a:stretch>
        </p:blipFill>
        <p:spPr>
          <a:xfrm>
            <a:off x="1154880" y="983671"/>
            <a:ext cx="10261266" cy="5239127"/>
          </a:xfrm>
          <a:prstGeom prst="rect">
            <a:avLst/>
          </a:prstGeom>
        </p:spPr>
      </p:pic>
    </p:spTree>
    <p:extLst>
      <p:ext uri="{BB962C8B-B14F-4D97-AF65-F5344CB8AC3E}">
        <p14:creationId xmlns:p14="http://schemas.microsoft.com/office/powerpoint/2010/main" val="3606266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DCF1C-97FF-9C7B-8636-B4CA72A1317B}"/>
              </a:ext>
            </a:extLst>
          </p:cNvPr>
          <p:cNvPicPr>
            <a:picLocks noChangeAspect="1"/>
          </p:cNvPicPr>
          <p:nvPr/>
        </p:nvPicPr>
        <p:blipFill>
          <a:blip r:embed="rId2"/>
          <a:stretch>
            <a:fillRect/>
          </a:stretch>
        </p:blipFill>
        <p:spPr>
          <a:xfrm>
            <a:off x="1078240" y="1108364"/>
            <a:ext cx="10035520" cy="5029255"/>
          </a:xfrm>
          <a:prstGeom prst="rect">
            <a:avLst/>
          </a:prstGeom>
        </p:spPr>
      </p:pic>
    </p:spTree>
    <p:extLst>
      <p:ext uri="{BB962C8B-B14F-4D97-AF65-F5344CB8AC3E}">
        <p14:creationId xmlns:p14="http://schemas.microsoft.com/office/powerpoint/2010/main" val="4163996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3D717-866B-2C8C-1D77-AE1D207C2FD6}"/>
              </a:ext>
            </a:extLst>
          </p:cNvPr>
          <p:cNvPicPr>
            <a:picLocks noChangeAspect="1"/>
          </p:cNvPicPr>
          <p:nvPr/>
        </p:nvPicPr>
        <p:blipFill>
          <a:blip r:embed="rId2"/>
          <a:stretch>
            <a:fillRect/>
          </a:stretch>
        </p:blipFill>
        <p:spPr>
          <a:xfrm>
            <a:off x="138546" y="615207"/>
            <a:ext cx="11490077" cy="5627585"/>
          </a:xfrm>
          <a:prstGeom prst="rect">
            <a:avLst/>
          </a:prstGeom>
        </p:spPr>
      </p:pic>
    </p:spTree>
    <p:extLst>
      <p:ext uri="{BB962C8B-B14F-4D97-AF65-F5344CB8AC3E}">
        <p14:creationId xmlns:p14="http://schemas.microsoft.com/office/powerpoint/2010/main" val="1463414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068D9C-B835-993D-4781-E8A5B0D650D8}"/>
              </a:ext>
            </a:extLst>
          </p:cNvPr>
          <p:cNvPicPr>
            <a:picLocks noChangeAspect="1"/>
          </p:cNvPicPr>
          <p:nvPr/>
        </p:nvPicPr>
        <p:blipFill>
          <a:blip r:embed="rId2"/>
          <a:stretch>
            <a:fillRect/>
          </a:stretch>
        </p:blipFill>
        <p:spPr>
          <a:xfrm>
            <a:off x="431575" y="951139"/>
            <a:ext cx="11328850" cy="4955721"/>
          </a:xfrm>
          <a:prstGeom prst="rect">
            <a:avLst/>
          </a:prstGeom>
        </p:spPr>
      </p:pic>
    </p:spTree>
    <p:extLst>
      <p:ext uri="{BB962C8B-B14F-4D97-AF65-F5344CB8AC3E}">
        <p14:creationId xmlns:p14="http://schemas.microsoft.com/office/powerpoint/2010/main" val="1503725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9DCFE-A3DA-4309-8B2E-D8458670DD83}"/>
              </a:ext>
            </a:extLst>
          </p:cNvPr>
          <p:cNvPicPr>
            <a:picLocks noChangeAspect="1"/>
          </p:cNvPicPr>
          <p:nvPr/>
        </p:nvPicPr>
        <p:blipFill>
          <a:blip r:embed="rId2"/>
          <a:stretch>
            <a:fillRect/>
          </a:stretch>
        </p:blipFill>
        <p:spPr>
          <a:xfrm>
            <a:off x="590204" y="775854"/>
            <a:ext cx="10618124" cy="5579070"/>
          </a:xfrm>
          <a:prstGeom prst="rect">
            <a:avLst/>
          </a:prstGeom>
        </p:spPr>
      </p:pic>
    </p:spTree>
    <p:extLst>
      <p:ext uri="{BB962C8B-B14F-4D97-AF65-F5344CB8AC3E}">
        <p14:creationId xmlns:p14="http://schemas.microsoft.com/office/powerpoint/2010/main" val="3998397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F258EF-D551-6E43-6766-FB20B3808970}"/>
              </a:ext>
            </a:extLst>
          </p:cNvPr>
          <p:cNvPicPr>
            <a:picLocks noChangeAspect="1"/>
          </p:cNvPicPr>
          <p:nvPr/>
        </p:nvPicPr>
        <p:blipFill>
          <a:blip r:embed="rId2"/>
          <a:stretch>
            <a:fillRect/>
          </a:stretch>
        </p:blipFill>
        <p:spPr>
          <a:xfrm>
            <a:off x="568035" y="655390"/>
            <a:ext cx="10543309" cy="5547220"/>
          </a:xfrm>
          <a:prstGeom prst="rect">
            <a:avLst/>
          </a:prstGeom>
        </p:spPr>
      </p:pic>
    </p:spTree>
    <p:extLst>
      <p:ext uri="{BB962C8B-B14F-4D97-AF65-F5344CB8AC3E}">
        <p14:creationId xmlns:p14="http://schemas.microsoft.com/office/powerpoint/2010/main" val="415004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3EC4B-3297-C357-A877-B7C595729D45}"/>
              </a:ext>
            </a:extLst>
          </p:cNvPr>
          <p:cNvPicPr>
            <a:picLocks noChangeAspect="1"/>
          </p:cNvPicPr>
          <p:nvPr/>
        </p:nvPicPr>
        <p:blipFill>
          <a:blip r:embed="rId2"/>
          <a:stretch>
            <a:fillRect/>
          </a:stretch>
        </p:blipFill>
        <p:spPr>
          <a:xfrm>
            <a:off x="1051250" y="1108364"/>
            <a:ext cx="10309477" cy="5237412"/>
          </a:xfrm>
          <a:prstGeom prst="rect">
            <a:avLst/>
          </a:prstGeom>
        </p:spPr>
      </p:pic>
    </p:spTree>
    <p:extLst>
      <p:ext uri="{BB962C8B-B14F-4D97-AF65-F5344CB8AC3E}">
        <p14:creationId xmlns:p14="http://schemas.microsoft.com/office/powerpoint/2010/main" val="1565866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42ACED-6D2A-76BD-8643-B2DB4E101BD1}"/>
              </a:ext>
            </a:extLst>
          </p:cNvPr>
          <p:cNvPicPr>
            <a:picLocks noChangeAspect="1"/>
          </p:cNvPicPr>
          <p:nvPr/>
        </p:nvPicPr>
        <p:blipFill>
          <a:blip r:embed="rId2"/>
          <a:stretch>
            <a:fillRect/>
          </a:stretch>
        </p:blipFill>
        <p:spPr>
          <a:xfrm>
            <a:off x="678871" y="766000"/>
            <a:ext cx="10584873" cy="5325999"/>
          </a:xfrm>
          <a:prstGeom prst="rect">
            <a:avLst/>
          </a:prstGeom>
        </p:spPr>
      </p:pic>
    </p:spTree>
    <p:extLst>
      <p:ext uri="{BB962C8B-B14F-4D97-AF65-F5344CB8AC3E}">
        <p14:creationId xmlns:p14="http://schemas.microsoft.com/office/powerpoint/2010/main" val="3474597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2AAD8-8695-A014-860D-BCEE8506D8F7}"/>
              </a:ext>
            </a:extLst>
          </p:cNvPr>
          <p:cNvPicPr>
            <a:picLocks noChangeAspect="1"/>
          </p:cNvPicPr>
          <p:nvPr/>
        </p:nvPicPr>
        <p:blipFill>
          <a:blip r:embed="rId2"/>
          <a:stretch>
            <a:fillRect/>
          </a:stretch>
        </p:blipFill>
        <p:spPr>
          <a:xfrm>
            <a:off x="710334" y="900599"/>
            <a:ext cx="10373302" cy="5056801"/>
          </a:xfrm>
          <a:prstGeom prst="rect">
            <a:avLst/>
          </a:prstGeom>
        </p:spPr>
      </p:pic>
    </p:spTree>
    <p:extLst>
      <p:ext uri="{BB962C8B-B14F-4D97-AF65-F5344CB8AC3E}">
        <p14:creationId xmlns:p14="http://schemas.microsoft.com/office/powerpoint/2010/main" val="1698996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22F94-A61D-4931-DA5C-908BC030B5DA}"/>
              </a:ext>
            </a:extLst>
          </p:cNvPr>
          <p:cNvPicPr>
            <a:picLocks noChangeAspect="1"/>
          </p:cNvPicPr>
          <p:nvPr/>
        </p:nvPicPr>
        <p:blipFill>
          <a:blip r:embed="rId2"/>
          <a:stretch>
            <a:fillRect/>
          </a:stretch>
        </p:blipFill>
        <p:spPr>
          <a:xfrm>
            <a:off x="1122219" y="1044128"/>
            <a:ext cx="10477932" cy="5078715"/>
          </a:xfrm>
          <a:prstGeom prst="rect">
            <a:avLst/>
          </a:prstGeom>
        </p:spPr>
      </p:pic>
    </p:spTree>
    <p:extLst>
      <p:ext uri="{BB962C8B-B14F-4D97-AF65-F5344CB8AC3E}">
        <p14:creationId xmlns:p14="http://schemas.microsoft.com/office/powerpoint/2010/main" val="2157363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4665FD-D348-3C25-CA54-6C529712A8BB}"/>
              </a:ext>
            </a:extLst>
          </p:cNvPr>
          <p:cNvPicPr>
            <a:picLocks noChangeAspect="1"/>
          </p:cNvPicPr>
          <p:nvPr/>
        </p:nvPicPr>
        <p:blipFill>
          <a:blip r:embed="rId2"/>
          <a:stretch>
            <a:fillRect/>
          </a:stretch>
        </p:blipFill>
        <p:spPr>
          <a:xfrm>
            <a:off x="83617" y="334735"/>
            <a:ext cx="12024765" cy="6188529"/>
          </a:xfrm>
          <a:prstGeom prst="rect">
            <a:avLst/>
          </a:prstGeom>
        </p:spPr>
      </p:pic>
    </p:spTree>
    <p:extLst>
      <p:ext uri="{BB962C8B-B14F-4D97-AF65-F5344CB8AC3E}">
        <p14:creationId xmlns:p14="http://schemas.microsoft.com/office/powerpoint/2010/main" val="1948339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69733-AA22-D3A2-7F3F-DA5DE1D6CC3C}"/>
              </a:ext>
            </a:extLst>
          </p:cNvPr>
          <p:cNvPicPr>
            <a:picLocks noChangeAspect="1"/>
          </p:cNvPicPr>
          <p:nvPr/>
        </p:nvPicPr>
        <p:blipFill>
          <a:blip r:embed="rId2"/>
          <a:stretch>
            <a:fillRect/>
          </a:stretch>
        </p:blipFill>
        <p:spPr>
          <a:xfrm>
            <a:off x="748146" y="718656"/>
            <a:ext cx="10210800" cy="5420687"/>
          </a:xfrm>
          <a:prstGeom prst="rect">
            <a:avLst/>
          </a:prstGeom>
        </p:spPr>
      </p:pic>
      <p:sp>
        <p:nvSpPr>
          <p:cNvPr id="4" name="TextBox 3">
            <a:extLst>
              <a:ext uri="{FF2B5EF4-FFF2-40B4-BE49-F238E27FC236}">
                <a16:creationId xmlns:a16="http://schemas.microsoft.com/office/drawing/2014/main" id="{6F1690BE-098D-9BC9-F48C-0F8A6922D972}"/>
              </a:ext>
            </a:extLst>
          </p:cNvPr>
          <p:cNvSpPr txBox="1"/>
          <p:nvPr/>
        </p:nvSpPr>
        <p:spPr>
          <a:xfrm>
            <a:off x="928254" y="5195455"/>
            <a:ext cx="6331527" cy="923330"/>
          </a:xfrm>
          <a:prstGeom prst="rect">
            <a:avLst/>
          </a:prstGeom>
          <a:noFill/>
        </p:spPr>
        <p:txBody>
          <a:bodyPr wrap="square" rtlCol="0">
            <a:spAutoFit/>
          </a:bodyPr>
          <a:lstStyle/>
          <a:p>
            <a:pPr algn="just"/>
            <a:r>
              <a:rPr lang="en-US" b="1" dirty="0">
                <a:solidFill>
                  <a:schemeClr val="accent1"/>
                </a:solidFill>
                <a:highlight>
                  <a:srgbClr val="FFFF00"/>
                </a:highlight>
              </a:rPr>
              <a:t>Is a type of specific ML algorithm that allows software agents and machines to automatically determine the ideal behavior within a specific context to maximize its performance</a:t>
            </a:r>
          </a:p>
        </p:txBody>
      </p:sp>
    </p:spTree>
    <p:extLst>
      <p:ext uri="{BB962C8B-B14F-4D97-AF65-F5344CB8AC3E}">
        <p14:creationId xmlns:p14="http://schemas.microsoft.com/office/powerpoint/2010/main" val="3932747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473AE-482F-9360-C43B-4DE140466977}"/>
              </a:ext>
            </a:extLst>
          </p:cNvPr>
          <p:cNvPicPr>
            <a:picLocks noChangeAspect="1"/>
          </p:cNvPicPr>
          <p:nvPr/>
        </p:nvPicPr>
        <p:blipFill>
          <a:blip r:embed="rId2"/>
          <a:stretch>
            <a:fillRect/>
          </a:stretch>
        </p:blipFill>
        <p:spPr>
          <a:xfrm>
            <a:off x="226005" y="231015"/>
            <a:ext cx="10305777" cy="5273015"/>
          </a:xfrm>
          <a:prstGeom prst="rect">
            <a:avLst/>
          </a:prstGeom>
        </p:spPr>
      </p:pic>
    </p:spTree>
    <p:extLst>
      <p:ext uri="{BB962C8B-B14F-4D97-AF65-F5344CB8AC3E}">
        <p14:creationId xmlns:p14="http://schemas.microsoft.com/office/powerpoint/2010/main" val="685960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233AED-1706-CFE2-5BB8-A23F4604EA23}"/>
              </a:ext>
            </a:extLst>
          </p:cNvPr>
          <p:cNvSpPr txBox="1"/>
          <p:nvPr/>
        </p:nvSpPr>
        <p:spPr>
          <a:xfrm>
            <a:off x="115965" y="544103"/>
            <a:ext cx="11960070" cy="3693319"/>
          </a:xfrm>
          <a:prstGeom prst="rect">
            <a:avLst/>
          </a:prstGeom>
          <a:noFill/>
        </p:spPr>
        <p:txBody>
          <a:bodyPr wrap="square" rtlCol="0">
            <a:spAutoFit/>
          </a:bodyPr>
          <a:lstStyle/>
          <a:p>
            <a:pPr algn="just"/>
            <a:r>
              <a:rPr lang="en-US" b="1" dirty="0"/>
              <a:t>Reinforcement learning is about the interaction between two elements: </a:t>
            </a:r>
            <a:r>
              <a:rPr lang="en-US" b="1" dirty="0">
                <a:solidFill>
                  <a:schemeClr val="accent1"/>
                </a:solidFill>
              </a:rPr>
              <a:t>the environment and the learning agent</a:t>
            </a:r>
            <a:r>
              <a:rPr lang="en-US" b="1" dirty="0"/>
              <a:t>. </a:t>
            </a:r>
          </a:p>
          <a:p>
            <a:pPr algn="just"/>
            <a:endParaRPr lang="en-US" b="1" dirty="0"/>
          </a:p>
          <a:p>
            <a:pPr algn="just"/>
            <a:r>
              <a:rPr lang="en-US" b="1" dirty="0"/>
              <a:t>The learning agent leverages two mechanisms namely </a:t>
            </a:r>
            <a:r>
              <a:rPr lang="en-US" b="1" dirty="0">
                <a:solidFill>
                  <a:schemeClr val="accent1"/>
                </a:solidFill>
              </a:rPr>
              <a:t>EXPLORATION and EXPLOITATION</a:t>
            </a:r>
            <a:r>
              <a:rPr lang="en-US" b="1" dirty="0"/>
              <a:t>.</a:t>
            </a:r>
          </a:p>
          <a:p>
            <a:pPr algn="just"/>
            <a:r>
              <a:rPr lang="en-US" b="1" dirty="0"/>
              <a:t> </a:t>
            </a:r>
          </a:p>
          <a:p>
            <a:pPr algn="just"/>
            <a:r>
              <a:rPr lang="en-US" b="1" dirty="0"/>
              <a:t>When a learning agent acts on a trial-and-error basis it is termed an exploration and when it acts based on the knowledge gained from the environment it is referred to as exploitation. </a:t>
            </a:r>
          </a:p>
          <a:p>
            <a:pPr algn="just"/>
            <a:endParaRPr lang="en-US" b="1" dirty="0"/>
          </a:p>
          <a:p>
            <a:pPr algn="just"/>
            <a:r>
              <a:rPr lang="en-US" b="1" dirty="0"/>
              <a:t>This environment rewards the agent for correct actions which is a reinforcement signal leveraging the rewards obtained, the agent improves its environment knowledge to select the next action.</a:t>
            </a:r>
          </a:p>
          <a:p>
            <a:pPr algn="just"/>
            <a:endParaRPr lang="en-US" b="1" dirty="0"/>
          </a:p>
          <a:p>
            <a:pPr algn="just"/>
            <a:r>
              <a:rPr lang="en-US" b="1" dirty="0"/>
              <a:t>In the figure, it can be observed that the machine is confused about whether it is an apple or not.  Then the machine is trained using reinforcement learning. If it makes the correct decision, it gets reward points for it and in case of wrong, it gets a penalty. Once the training is done, the machine can easily identify which one of them is an apple.</a:t>
            </a:r>
          </a:p>
        </p:txBody>
      </p:sp>
    </p:spTree>
    <p:extLst>
      <p:ext uri="{BB962C8B-B14F-4D97-AF65-F5344CB8AC3E}">
        <p14:creationId xmlns:p14="http://schemas.microsoft.com/office/powerpoint/2010/main" val="4239085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4EC71-955B-3CD1-D37F-4D2BBBCF89A4}"/>
              </a:ext>
            </a:extLst>
          </p:cNvPr>
          <p:cNvPicPr>
            <a:picLocks noChangeAspect="1"/>
          </p:cNvPicPr>
          <p:nvPr/>
        </p:nvPicPr>
        <p:blipFill>
          <a:blip r:embed="rId2"/>
          <a:stretch>
            <a:fillRect/>
          </a:stretch>
        </p:blipFill>
        <p:spPr>
          <a:xfrm>
            <a:off x="1025236" y="749980"/>
            <a:ext cx="9474425" cy="5763635"/>
          </a:xfrm>
          <a:prstGeom prst="rect">
            <a:avLst/>
          </a:prstGeom>
        </p:spPr>
      </p:pic>
    </p:spTree>
    <p:extLst>
      <p:ext uri="{BB962C8B-B14F-4D97-AF65-F5344CB8AC3E}">
        <p14:creationId xmlns:p14="http://schemas.microsoft.com/office/powerpoint/2010/main" val="1010917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0D9BE-CAAE-3926-1D3D-63D3C8720EBF}"/>
              </a:ext>
            </a:extLst>
          </p:cNvPr>
          <p:cNvPicPr>
            <a:picLocks noChangeAspect="1"/>
          </p:cNvPicPr>
          <p:nvPr/>
        </p:nvPicPr>
        <p:blipFill>
          <a:blip r:embed="rId2"/>
          <a:stretch>
            <a:fillRect/>
          </a:stretch>
        </p:blipFill>
        <p:spPr>
          <a:xfrm>
            <a:off x="376066" y="831272"/>
            <a:ext cx="5816916" cy="4769675"/>
          </a:xfrm>
          <a:prstGeom prst="rect">
            <a:avLst/>
          </a:prstGeom>
        </p:spPr>
      </p:pic>
      <p:pic>
        <p:nvPicPr>
          <p:cNvPr id="5" name="Picture 4">
            <a:extLst>
              <a:ext uri="{FF2B5EF4-FFF2-40B4-BE49-F238E27FC236}">
                <a16:creationId xmlns:a16="http://schemas.microsoft.com/office/drawing/2014/main" id="{83CEE5F4-A8A6-9CCE-17A4-6616C6F752F5}"/>
              </a:ext>
            </a:extLst>
          </p:cNvPr>
          <p:cNvPicPr>
            <a:picLocks noChangeAspect="1"/>
          </p:cNvPicPr>
          <p:nvPr/>
        </p:nvPicPr>
        <p:blipFill>
          <a:blip r:embed="rId3"/>
          <a:stretch>
            <a:fillRect/>
          </a:stretch>
        </p:blipFill>
        <p:spPr>
          <a:xfrm>
            <a:off x="6192982" y="831272"/>
            <a:ext cx="5816916" cy="4433455"/>
          </a:xfrm>
          <a:prstGeom prst="rect">
            <a:avLst/>
          </a:prstGeom>
        </p:spPr>
      </p:pic>
    </p:spTree>
    <p:extLst>
      <p:ext uri="{BB962C8B-B14F-4D97-AF65-F5344CB8AC3E}">
        <p14:creationId xmlns:p14="http://schemas.microsoft.com/office/powerpoint/2010/main" val="1759844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6F913D-6D5B-639F-ECC4-91E36BFCC636}"/>
              </a:ext>
            </a:extLst>
          </p:cNvPr>
          <p:cNvPicPr>
            <a:picLocks noChangeAspect="1"/>
          </p:cNvPicPr>
          <p:nvPr/>
        </p:nvPicPr>
        <p:blipFill>
          <a:blip r:embed="rId2"/>
          <a:stretch>
            <a:fillRect/>
          </a:stretch>
        </p:blipFill>
        <p:spPr>
          <a:xfrm>
            <a:off x="1187813" y="791367"/>
            <a:ext cx="9816374" cy="5275266"/>
          </a:xfrm>
          <a:prstGeom prst="rect">
            <a:avLst/>
          </a:prstGeom>
        </p:spPr>
      </p:pic>
    </p:spTree>
    <p:extLst>
      <p:ext uri="{BB962C8B-B14F-4D97-AF65-F5344CB8AC3E}">
        <p14:creationId xmlns:p14="http://schemas.microsoft.com/office/powerpoint/2010/main" val="2003941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48DEA-9642-E885-157A-F2F0AEAC3548}"/>
              </a:ext>
            </a:extLst>
          </p:cNvPr>
          <p:cNvPicPr>
            <a:picLocks noChangeAspect="1"/>
          </p:cNvPicPr>
          <p:nvPr/>
        </p:nvPicPr>
        <p:blipFill>
          <a:blip r:embed="rId2"/>
          <a:stretch>
            <a:fillRect/>
          </a:stretch>
        </p:blipFill>
        <p:spPr>
          <a:xfrm>
            <a:off x="852054" y="1101822"/>
            <a:ext cx="10487891" cy="4895633"/>
          </a:xfrm>
          <a:prstGeom prst="rect">
            <a:avLst/>
          </a:prstGeom>
        </p:spPr>
      </p:pic>
    </p:spTree>
    <p:extLst>
      <p:ext uri="{BB962C8B-B14F-4D97-AF65-F5344CB8AC3E}">
        <p14:creationId xmlns:p14="http://schemas.microsoft.com/office/powerpoint/2010/main" val="1273872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EAF82-A3D1-18D8-8677-58B66A0C9A6C}"/>
              </a:ext>
            </a:extLst>
          </p:cNvPr>
          <p:cNvPicPr>
            <a:picLocks noChangeAspect="1"/>
          </p:cNvPicPr>
          <p:nvPr/>
        </p:nvPicPr>
        <p:blipFill>
          <a:blip r:embed="rId2"/>
          <a:stretch>
            <a:fillRect/>
          </a:stretch>
        </p:blipFill>
        <p:spPr>
          <a:xfrm>
            <a:off x="800498" y="657814"/>
            <a:ext cx="10591003" cy="5904787"/>
          </a:xfrm>
          <a:prstGeom prst="rect">
            <a:avLst/>
          </a:prstGeom>
        </p:spPr>
      </p:pic>
    </p:spTree>
    <p:extLst>
      <p:ext uri="{BB962C8B-B14F-4D97-AF65-F5344CB8AC3E}">
        <p14:creationId xmlns:p14="http://schemas.microsoft.com/office/powerpoint/2010/main" val="688153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91B829-6DA8-E344-67AD-10300840D1BB}"/>
              </a:ext>
            </a:extLst>
          </p:cNvPr>
          <p:cNvPicPr>
            <a:picLocks noChangeAspect="1"/>
          </p:cNvPicPr>
          <p:nvPr/>
        </p:nvPicPr>
        <p:blipFill>
          <a:blip r:embed="rId2"/>
          <a:stretch>
            <a:fillRect/>
          </a:stretch>
        </p:blipFill>
        <p:spPr>
          <a:xfrm>
            <a:off x="782782" y="1130855"/>
            <a:ext cx="10626436" cy="4902997"/>
          </a:xfrm>
          <a:prstGeom prst="rect">
            <a:avLst/>
          </a:prstGeom>
        </p:spPr>
      </p:pic>
    </p:spTree>
    <p:extLst>
      <p:ext uri="{BB962C8B-B14F-4D97-AF65-F5344CB8AC3E}">
        <p14:creationId xmlns:p14="http://schemas.microsoft.com/office/powerpoint/2010/main" val="2266850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119482-573A-11AF-5271-CB5BEA47E77F}"/>
              </a:ext>
            </a:extLst>
          </p:cNvPr>
          <p:cNvPicPr>
            <a:picLocks noChangeAspect="1"/>
          </p:cNvPicPr>
          <p:nvPr/>
        </p:nvPicPr>
        <p:blipFill>
          <a:blip r:embed="rId2"/>
          <a:stretch>
            <a:fillRect/>
          </a:stretch>
        </p:blipFill>
        <p:spPr>
          <a:xfrm>
            <a:off x="1745671" y="1071635"/>
            <a:ext cx="9116291" cy="4714729"/>
          </a:xfrm>
          <a:prstGeom prst="rect">
            <a:avLst/>
          </a:prstGeom>
        </p:spPr>
      </p:pic>
    </p:spTree>
    <p:extLst>
      <p:ext uri="{BB962C8B-B14F-4D97-AF65-F5344CB8AC3E}">
        <p14:creationId xmlns:p14="http://schemas.microsoft.com/office/powerpoint/2010/main" val="652117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3AA1B-9F3E-40A3-B334-CE8125A69926}"/>
              </a:ext>
            </a:extLst>
          </p:cNvPr>
          <p:cNvPicPr>
            <a:picLocks noChangeAspect="1"/>
          </p:cNvPicPr>
          <p:nvPr/>
        </p:nvPicPr>
        <p:blipFill>
          <a:blip r:embed="rId2"/>
          <a:stretch>
            <a:fillRect/>
          </a:stretch>
        </p:blipFill>
        <p:spPr>
          <a:xfrm>
            <a:off x="1583139" y="230976"/>
            <a:ext cx="7651845" cy="1297573"/>
          </a:xfrm>
          <a:prstGeom prst="rect">
            <a:avLst/>
          </a:prstGeom>
        </p:spPr>
      </p:pic>
      <p:pic>
        <p:nvPicPr>
          <p:cNvPr id="7" name="Picture 6">
            <a:extLst>
              <a:ext uri="{FF2B5EF4-FFF2-40B4-BE49-F238E27FC236}">
                <a16:creationId xmlns:a16="http://schemas.microsoft.com/office/drawing/2014/main" id="{63F6CBB9-DD78-F065-0E44-6F2A71F1E477}"/>
              </a:ext>
            </a:extLst>
          </p:cNvPr>
          <p:cNvPicPr>
            <a:picLocks noChangeAspect="1"/>
          </p:cNvPicPr>
          <p:nvPr/>
        </p:nvPicPr>
        <p:blipFill>
          <a:blip r:embed="rId3"/>
          <a:stretch>
            <a:fillRect/>
          </a:stretch>
        </p:blipFill>
        <p:spPr>
          <a:xfrm>
            <a:off x="1433015" y="1859519"/>
            <a:ext cx="9134901" cy="4348613"/>
          </a:xfrm>
          <a:prstGeom prst="rect">
            <a:avLst/>
          </a:prstGeom>
        </p:spPr>
      </p:pic>
    </p:spTree>
    <p:extLst>
      <p:ext uri="{BB962C8B-B14F-4D97-AF65-F5344CB8AC3E}">
        <p14:creationId xmlns:p14="http://schemas.microsoft.com/office/powerpoint/2010/main" val="2569788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865E11-24F1-D237-ACFF-0E143AC0AA6E}"/>
              </a:ext>
            </a:extLst>
          </p:cNvPr>
          <p:cNvPicPr>
            <a:picLocks noChangeAspect="1"/>
          </p:cNvPicPr>
          <p:nvPr/>
        </p:nvPicPr>
        <p:blipFill>
          <a:blip r:embed="rId2"/>
          <a:stretch>
            <a:fillRect/>
          </a:stretch>
        </p:blipFill>
        <p:spPr>
          <a:xfrm>
            <a:off x="739610" y="850466"/>
            <a:ext cx="9932939" cy="5157067"/>
          </a:xfrm>
          <a:prstGeom prst="rect">
            <a:avLst/>
          </a:prstGeom>
        </p:spPr>
      </p:pic>
    </p:spTree>
    <p:extLst>
      <p:ext uri="{BB962C8B-B14F-4D97-AF65-F5344CB8AC3E}">
        <p14:creationId xmlns:p14="http://schemas.microsoft.com/office/powerpoint/2010/main" val="309352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DD4C3A-9501-C4D5-32FC-988A3E533FAE}"/>
              </a:ext>
            </a:extLst>
          </p:cNvPr>
          <p:cNvPicPr>
            <a:picLocks noChangeAspect="1"/>
          </p:cNvPicPr>
          <p:nvPr/>
        </p:nvPicPr>
        <p:blipFill>
          <a:blip r:embed="rId2"/>
          <a:stretch>
            <a:fillRect/>
          </a:stretch>
        </p:blipFill>
        <p:spPr>
          <a:xfrm>
            <a:off x="832512" y="701634"/>
            <a:ext cx="10745337" cy="5454731"/>
          </a:xfrm>
          <a:prstGeom prst="rect">
            <a:avLst/>
          </a:prstGeom>
        </p:spPr>
      </p:pic>
    </p:spTree>
    <p:extLst>
      <p:ext uri="{BB962C8B-B14F-4D97-AF65-F5344CB8AC3E}">
        <p14:creationId xmlns:p14="http://schemas.microsoft.com/office/powerpoint/2010/main" val="2412629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EFB693-A3F6-3E96-A7AF-0AF9EC98D4D9}"/>
              </a:ext>
            </a:extLst>
          </p:cNvPr>
          <p:cNvPicPr>
            <a:picLocks noChangeAspect="1"/>
          </p:cNvPicPr>
          <p:nvPr/>
        </p:nvPicPr>
        <p:blipFill>
          <a:blip r:embed="rId2"/>
          <a:stretch>
            <a:fillRect/>
          </a:stretch>
        </p:blipFill>
        <p:spPr>
          <a:xfrm>
            <a:off x="1147762" y="923925"/>
            <a:ext cx="9896475" cy="5010150"/>
          </a:xfrm>
          <a:prstGeom prst="rect">
            <a:avLst/>
          </a:prstGeom>
        </p:spPr>
      </p:pic>
    </p:spTree>
    <p:extLst>
      <p:ext uri="{BB962C8B-B14F-4D97-AF65-F5344CB8AC3E}">
        <p14:creationId xmlns:p14="http://schemas.microsoft.com/office/powerpoint/2010/main" val="1206016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940895-F9AF-3C40-110F-61DF0892D9D1}"/>
              </a:ext>
            </a:extLst>
          </p:cNvPr>
          <p:cNvPicPr>
            <a:picLocks noChangeAspect="1"/>
          </p:cNvPicPr>
          <p:nvPr/>
        </p:nvPicPr>
        <p:blipFill>
          <a:blip r:embed="rId2"/>
          <a:stretch>
            <a:fillRect/>
          </a:stretch>
        </p:blipFill>
        <p:spPr>
          <a:xfrm>
            <a:off x="1474371" y="527609"/>
            <a:ext cx="9048244" cy="5802782"/>
          </a:xfrm>
          <a:prstGeom prst="rect">
            <a:avLst/>
          </a:prstGeom>
        </p:spPr>
      </p:pic>
    </p:spTree>
    <p:extLst>
      <p:ext uri="{BB962C8B-B14F-4D97-AF65-F5344CB8AC3E}">
        <p14:creationId xmlns:p14="http://schemas.microsoft.com/office/powerpoint/2010/main" val="2552964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F83ED9-99D6-AF41-E969-EFBA4AB8A8A9}"/>
              </a:ext>
            </a:extLst>
          </p:cNvPr>
          <p:cNvPicPr>
            <a:picLocks noChangeAspect="1"/>
          </p:cNvPicPr>
          <p:nvPr/>
        </p:nvPicPr>
        <p:blipFill>
          <a:blip r:embed="rId2"/>
          <a:stretch>
            <a:fillRect/>
          </a:stretch>
        </p:blipFill>
        <p:spPr>
          <a:xfrm>
            <a:off x="600501" y="725357"/>
            <a:ext cx="10990997" cy="5212598"/>
          </a:xfrm>
          <a:prstGeom prst="rect">
            <a:avLst/>
          </a:prstGeom>
        </p:spPr>
      </p:pic>
    </p:spTree>
    <p:extLst>
      <p:ext uri="{BB962C8B-B14F-4D97-AF65-F5344CB8AC3E}">
        <p14:creationId xmlns:p14="http://schemas.microsoft.com/office/powerpoint/2010/main" val="4251238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F74C9-A6CF-A36F-AF7A-D713DD0D3BF5}"/>
              </a:ext>
            </a:extLst>
          </p:cNvPr>
          <p:cNvPicPr>
            <a:picLocks noChangeAspect="1"/>
          </p:cNvPicPr>
          <p:nvPr/>
        </p:nvPicPr>
        <p:blipFill>
          <a:blip r:embed="rId2"/>
          <a:stretch>
            <a:fillRect/>
          </a:stretch>
        </p:blipFill>
        <p:spPr>
          <a:xfrm>
            <a:off x="160492" y="1533302"/>
            <a:ext cx="11871016" cy="2726871"/>
          </a:xfrm>
          <a:prstGeom prst="rect">
            <a:avLst/>
          </a:prstGeom>
        </p:spPr>
      </p:pic>
    </p:spTree>
    <p:extLst>
      <p:ext uri="{BB962C8B-B14F-4D97-AF65-F5344CB8AC3E}">
        <p14:creationId xmlns:p14="http://schemas.microsoft.com/office/powerpoint/2010/main" val="242718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601C7-8DD9-2B77-DCBC-FBB747C75F1A}"/>
              </a:ext>
            </a:extLst>
          </p:cNvPr>
          <p:cNvPicPr>
            <a:picLocks noChangeAspect="1"/>
          </p:cNvPicPr>
          <p:nvPr/>
        </p:nvPicPr>
        <p:blipFill>
          <a:blip r:embed="rId2"/>
          <a:stretch>
            <a:fillRect/>
          </a:stretch>
        </p:blipFill>
        <p:spPr>
          <a:xfrm>
            <a:off x="760961" y="982638"/>
            <a:ext cx="11062550" cy="5661847"/>
          </a:xfrm>
          <a:prstGeom prst="rect">
            <a:avLst/>
          </a:prstGeom>
        </p:spPr>
      </p:pic>
    </p:spTree>
    <p:extLst>
      <p:ext uri="{BB962C8B-B14F-4D97-AF65-F5344CB8AC3E}">
        <p14:creationId xmlns:p14="http://schemas.microsoft.com/office/powerpoint/2010/main" val="823041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1A63A-E777-E9BD-32BA-E658C4F2F5D5}"/>
              </a:ext>
            </a:extLst>
          </p:cNvPr>
          <p:cNvPicPr>
            <a:picLocks noChangeAspect="1"/>
          </p:cNvPicPr>
          <p:nvPr/>
        </p:nvPicPr>
        <p:blipFill>
          <a:blip r:embed="rId2"/>
          <a:stretch>
            <a:fillRect/>
          </a:stretch>
        </p:blipFill>
        <p:spPr>
          <a:xfrm>
            <a:off x="2381756" y="266070"/>
            <a:ext cx="7428488" cy="1330779"/>
          </a:xfrm>
          <a:prstGeom prst="rect">
            <a:avLst/>
          </a:prstGeom>
        </p:spPr>
      </p:pic>
      <p:pic>
        <p:nvPicPr>
          <p:cNvPr id="7" name="Picture 6">
            <a:extLst>
              <a:ext uri="{FF2B5EF4-FFF2-40B4-BE49-F238E27FC236}">
                <a16:creationId xmlns:a16="http://schemas.microsoft.com/office/drawing/2014/main" id="{51E57C60-26EE-086E-8DF9-4E70B99C81C0}"/>
              </a:ext>
            </a:extLst>
          </p:cNvPr>
          <p:cNvPicPr>
            <a:picLocks noChangeAspect="1"/>
          </p:cNvPicPr>
          <p:nvPr/>
        </p:nvPicPr>
        <p:blipFill>
          <a:blip r:embed="rId3"/>
          <a:stretch>
            <a:fillRect/>
          </a:stretch>
        </p:blipFill>
        <p:spPr>
          <a:xfrm>
            <a:off x="1351128" y="1709698"/>
            <a:ext cx="8984776" cy="4668271"/>
          </a:xfrm>
          <a:prstGeom prst="rect">
            <a:avLst/>
          </a:prstGeom>
        </p:spPr>
      </p:pic>
    </p:spTree>
    <p:extLst>
      <p:ext uri="{BB962C8B-B14F-4D97-AF65-F5344CB8AC3E}">
        <p14:creationId xmlns:p14="http://schemas.microsoft.com/office/powerpoint/2010/main" val="2853306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03BEC-97BD-5038-34B9-90F565C22976}"/>
              </a:ext>
            </a:extLst>
          </p:cNvPr>
          <p:cNvPicPr>
            <a:picLocks noChangeAspect="1"/>
          </p:cNvPicPr>
          <p:nvPr/>
        </p:nvPicPr>
        <p:blipFill>
          <a:blip r:embed="rId2"/>
          <a:stretch>
            <a:fillRect/>
          </a:stretch>
        </p:blipFill>
        <p:spPr>
          <a:xfrm>
            <a:off x="327547" y="572992"/>
            <a:ext cx="11154770" cy="5712015"/>
          </a:xfrm>
          <a:prstGeom prst="rect">
            <a:avLst/>
          </a:prstGeom>
        </p:spPr>
      </p:pic>
    </p:spTree>
    <p:extLst>
      <p:ext uri="{BB962C8B-B14F-4D97-AF65-F5344CB8AC3E}">
        <p14:creationId xmlns:p14="http://schemas.microsoft.com/office/powerpoint/2010/main" val="2268134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1BD05-352D-EEF3-84D2-C351D485520D}"/>
              </a:ext>
            </a:extLst>
          </p:cNvPr>
          <p:cNvPicPr>
            <a:picLocks noChangeAspect="1"/>
          </p:cNvPicPr>
          <p:nvPr/>
        </p:nvPicPr>
        <p:blipFill>
          <a:blip r:embed="rId2"/>
          <a:stretch>
            <a:fillRect/>
          </a:stretch>
        </p:blipFill>
        <p:spPr>
          <a:xfrm>
            <a:off x="655092" y="701629"/>
            <a:ext cx="10540621" cy="5454741"/>
          </a:xfrm>
          <a:prstGeom prst="rect">
            <a:avLst/>
          </a:prstGeom>
        </p:spPr>
      </p:pic>
    </p:spTree>
    <p:extLst>
      <p:ext uri="{BB962C8B-B14F-4D97-AF65-F5344CB8AC3E}">
        <p14:creationId xmlns:p14="http://schemas.microsoft.com/office/powerpoint/2010/main" val="1564993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8848E-4B29-D3A8-08FB-17265361ADF6}"/>
              </a:ext>
            </a:extLst>
          </p:cNvPr>
          <p:cNvPicPr>
            <a:picLocks noChangeAspect="1"/>
          </p:cNvPicPr>
          <p:nvPr/>
        </p:nvPicPr>
        <p:blipFill>
          <a:blip r:embed="rId2"/>
          <a:stretch>
            <a:fillRect/>
          </a:stretch>
        </p:blipFill>
        <p:spPr>
          <a:xfrm>
            <a:off x="846161" y="813776"/>
            <a:ext cx="10731690" cy="5485573"/>
          </a:xfrm>
          <a:prstGeom prst="rect">
            <a:avLst/>
          </a:prstGeom>
        </p:spPr>
      </p:pic>
    </p:spTree>
    <p:extLst>
      <p:ext uri="{BB962C8B-B14F-4D97-AF65-F5344CB8AC3E}">
        <p14:creationId xmlns:p14="http://schemas.microsoft.com/office/powerpoint/2010/main" val="2098984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49B546-F48A-A39D-6D24-FACB08A9CB1F}"/>
              </a:ext>
            </a:extLst>
          </p:cNvPr>
          <p:cNvPicPr>
            <a:picLocks noChangeAspect="1"/>
          </p:cNvPicPr>
          <p:nvPr/>
        </p:nvPicPr>
        <p:blipFill>
          <a:blip r:embed="rId2"/>
          <a:stretch>
            <a:fillRect/>
          </a:stretch>
        </p:blipFill>
        <p:spPr>
          <a:xfrm>
            <a:off x="941695" y="663847"/>
            <a:ext cx="10677099" cy="5530305"/>
          </a:xfrm>
          <a:prstGeom prst="rect">
            <a:avLst/>
          </a:prstGeom>
        </p:spPr>
      </p:pic>
    </p:spTree>
    <p:extLst>
      <p:ext uri="{BB962C8B-B14F-4D97-AF65-F5344CB8AC3E}">
        <p14:creationId xmlns:p14="http://schemas.microsoft.com/office/powerpoint/2010/main" val="4221922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B6AA38-AAA6-CF8C-A27A-E319C3AB57EC}"/>
              </a:ext>
            </a:extLst>
          </p:cNvPr>
          <p:cNvPicPr>
            <a:picLocks noChangeAspect="1"/>
          </p:cNvPicPr>
          <p:nvPr/>
        </p:nvPicPr>
        <p:blipFill>
          <a:blip r:embed="rId2"/>
          <a:stretch>
            <a:fillRect/>
          </a:stretch>
        </p:blipFill>
        <p:spPr>
          <a:xfrm>
            <a:off x="692727" y="1003710"/>
            <a:ext cx="4926594" cy="2425290"/>
          </a:xfrm>
          <a:prstGeom prst="rect">
            <a:avLst/>
          </a:prstGeom>
        </p:spPr>
      </p:pic>
      <p:sp>
        <p:nvSpPr>
          <p:cNvPr id="4" name="TextBox 3">
            <a:extLst>
              <a:ext uri="{FF2B5EF4-FFF2-40B4-BE49-F238E27FC236}">
                <a16:creationId xmlns:a16="http://schemas.microsoft.com/office/drawing/2014/main" id="{D68B43C6-C48B-BC55-D37D-A3D018E01D07}"/>
              </a:ext>
            </a:extLst>
          </p:cNvPr>
          <p:cNvSpPr txBox="1"/>
          <p:nvPr/>
        </p:nvSpPr>
        <p:spPr>
          <a:xfrm>
            <a:off x="2923309" y="346364"/>
            <a:ext cx="5999018" cy="369332"/>
          </a:xfrm>
          <a:prstGeom prst="rect">
            <a:avLst/>
          </a:prstGeom>
          <a:noFill/>
        </p:spPr>
        <p:txBody>
          <a:bodyPr wrap="square" rtlCol="0">
            <a:spAutoFit/>
          </a:bodyPr>
          <a:lstStyle/>
          <a:p>
            <a:pPr algn="ctr"/>
            <a:r>
              <a:rPr lang="en-US" b="1" dirty="0">
                <a:solidFill>
                  <a:schemeClr val="accent1"/>
                </a:solidFill>
              </a:rPr>
              <a:t>SUPERVISED LEARNING ALGORITHMS</a:t>
            </a:r>
          </a:p>
        </p:txBody>
      </p:sp>
      <p:pic>
        <p:nvPicPr>
          <p:cNvPr id="8" name="Picture 7">
            <a:extLst>
              <a:ext uri="{FF2B5EF4-FFF2-40B4-BE49-F238E27FC236}">
                <a16:creationId xmlns:a16="http://schemas.microsoft.com/office/drawing/2014/main" id="{FC50B3B1-592A-D84B-BBEB-92DE103AB62F}"/>
              </a:ext>
            </a:extLst>
          </p:cNvPr>
          <p:cNvPicPr>
            <a:picLocks noChangeAspect="1"/>
          </p:cNvPicPr>
          <p:nvPr/>
        </p:nvPicPr>
        <p:blipFill>
          <a:blip r:embed="rId3"/>
          <a:stretch>
            <a:fillRect/>
          </a:stretch>
        </p:blipFill>
        <p:spPr>
          <a:xfrm>
            <a:off x="6265734" y="1374444"/>
            <a:ext cx="4929107" cy="1451883"/>
          </a:xfrm>
          <a:prstGeom prst="rect">
            <a:avLst/>
          </a:prstGeom>
        </p:spPr>
      </p:pic>
      <p:pic>
        <p:nvPicPr>
          <p:cNvPr id="10" name="Picture 9">
            <a:extLst>
              <a:ext uri="{FF2B5EF4-FFF2-40B4-BE49-F238E27FC236}">
                <a16:creationId xmlns:a16="http://schemas.microsoft.com/office/drawing/2014/main" id="{398A7976-4D24-3CBB-212F-9A5C1E1C8932}"/>
              </a:ext>
            </a:extLst>
          </p:cNvPr>
          <p:cNvPicPr>
            <a:picLocks noChangeAspect="1"/>
          </p:cNvPicPr>
          <p:nvPr/>
        </p:nvPicPr>
        <p:blipFill>
          <a:blip r:embed="rId4"/>
          <a:stretch>
            <a:fillRect/>
          </a:stretch>
        </p:blipFill>
        <p:spPr>
          <a:xfrm>
            <a:off x="3181350" y="3717014"/>
            <a:ext cx="5829300" cy="2752725"/>
          </a:xfrm>
          <a:prstGeom prst="rect">
            <a:avLst/>
          </a:prstGeom>
        </p:spPr>
      </p:pic>
    </p:spTree>
    <p:extLst>
      <p:ext uri="{BB962C8B-B14F-4D97-AF65-F5344CB8AC3E}">
        <p14:creationId xmlns:p14="http://schemas.microsoft.com/office/powerpoint/2010/main" val="4087055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5E4609-12E8-BA9A-52B7-393ECCA12669}"/>
              </a:ext>
            </a:extLst>
          </p:cNvPr>
          <p:cNvPicPr>
            <a:picLocks noChangeAspect="1"/>
          </p:cNvPicPr>
          <p:nvPr/>
        </p:nvPicPr>
        <p:blipFill>
          <a:blip r:embed="rId2"/>
          <a:stretch>
            <a:fillRect/>
          </a:stretch>
        </p:blipFill>
        <p:spPr>
          <a:xfrm>
            <a:off x="865909" y="730603"/>
            <a:ext cx="10460182" cy="5396793"/>
          </a:xfrm>
          <a:prstGeom prst="rect">
            <a:avLst/>
          </a:prstGeom>
        </p:spPr>
      </p:pic>
    </p:spTree>
    <p:extLst>
      <p:ext uri="{BB962C8B-B14F-4D97-AF65-F5344CB8AC3E}">
        <p14:creationId xmlns:p14="http://schemas.microsoft.com/office/powerpoint/2010/main" val="90648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E55090-9E79-158F-9BD0-56C3E389E8FC}"/>
              </a:ext>
            </a:extLst>
          </p:cNvPr>
          <p:cNvPicPr>
            <a:picLocks noChangeAspect="1"/>
          </p:cNvPicPr>
          <p:nvPr/>
        </p:nvPicPr>
        <p:blipFill>
          <a:blip r:embed="rId2"/>
          <a:stretch>
            <a:fillRect/>
          </a:stretch>
        </p:blipFill>
        <p:spPr>
          <a:xfrm>
            <a:off x="1405718" y="644219"/>
            <a:ext cx="9130755" cy="5569561"/>
          </a:xfrm>
          <a:prstGeom prst="rect">
            <a:avLst/>
          </a:prstGeom>
        </p:spPr>
      </p:pic>
    </p:spTree>
    <p:extLst>
      <p:ext uri="{BB962C8B-B14F-4D97-AF65-F5344CB8AC3E}">
        <p14:creationId xmlns:p14="http://schemas.microsoft.com/office/powerpoint/2010/main" val="12100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2F1C1-E4A8-3179-5028-8BB9886FE16E}"/>
              </a:ext>
            </a:extLst>
          </p:cNvPr>
          <p:cNvSpPr txBox="1"/>
          <p:nvPr/>
        </p:nvSpPr>
        <p:spPr>
          <a:xfrm>
            <a:off x="96981" y="515902"/>
            <a:ext cx="11679382" cy="2031325"/>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solidFill>
                  <a:schemeClr val="accent1"/>
                </a:solidFill>
              </a:rPr>
              <a:t>Regression analysis involves graphing a line over a set of data points that most closely fits the overall shape of the data.</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b="1" dirty="0">
                <a:solidFill>
                  <a:schemeClr val="accent1"/>
                </a:solidFill>
              </a:rPr>
              <a:t>A regression shows the changes in the dependent variable on the y-axis to the changes in the explanatory variable on the x-axis.</a:t>
            </a:r>
          </a:p>
          <a:p>
            <a:endParaRPr lang="en-US" dirty="0"/>
          </a:p>
          <a:p>
            <a:endParaRPr lang="en-US" dirty="0"/>
          </a:p>
        </p:txBody>
      </p:sp>
      <p:pic>
        <p:nvPicPr>
          <p:cNvPr id="4" name="Picture 3">
            <a:extLst>
              <a:ext uri="{FF2B5EF4-FFF2-40B4-BE49-F238E27FC236}">
                <a16:creationId xmlns:a16="http://schemas.microsoft.com/office/drawing/2014/main" id="{23904713-F0EF-C5FF-7800-759E99984364}"/>
              </a:ext>
            </a:extLst>
          </p:cNvPr>
          <p:cNvPicPr>
            <a:picLocks noChangeAspect="1"/>
          </p:cNvPicPr>
          <p:nvPr/>
        </p:nvPicPr>
        <p:blipFill>
          <a:blip r:embed="rId2"/>
          <a:stretch>
            <a:fillRect/>
          </a:stretch>
        </p:blipFill>
        <p:spPr>
          <a:xfrm>
            <a:off x="609600" y="2270228"/>
            <a:ext cx="10654145" cy="3485699"/>
          </a:xfrm>
          <a:prstGeom prst="rect">
            <a:avLst/>
          </a:prstGeom>
        </p:spPr>
      </p:pic>
    </p:spTree>
    <p:extLst>
      <p:ext uri="{BB962C8B-B14F-4D97-AF65-F5344CB8AC3E}">
        <p14:creationId xmlns:p14="http://schemas.microsoft.com/office/powerpoint/2010/main" val="2337745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185DC-D236-5C69-FC8F-482C92CFA125}"/>
              </a:ext>
            </a:extLst>
          </p:cNvPr>
          <p:cNvSpPr txBox="1"/>
          <p:nvPr/>
        </p:nvSpPr>
        <p:spPr>
          <a:xfrm>
            <a:off x="581891" y="1468583"/>
            <a:ext cx="11222182" cy="3754874"/>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1"/>
                </a:solidFill>
              </a:rPr>
              <a:t>Determining the strength of predictors</a:t>
            </a:r>
          </a:p>
          <a:p>
            <a:pPr marL="285750" indent="-285750">
              <a:buFont typeface="Arial" panose="020B0604020202020204" pitchFamily="34" charset="0"/>
              <a:buChar char="•"/>
            </a:pPr>
            <a:endParaRPr lang="en-US" sz="2000" b="1" dirty="0">
              <a:solidFill>
                <a:schemeClr val="accent1"/>
              </a:solidFill>
            </a:endParaRPr>
          </a:p>
          <a:p>
            <a:r>
              <a:rPr lang="en-US" sz="2000" i="1" dirty="0">
                <a:solidFill>
                  <a:schemeClr val="accent1"/>
                </a:solidFill>
                <a:highlight>
                  <a:srgbClr val="FFFF00"/>
                </a:highlight>
              </a:rPr>
              <a:t>What is the relationship between sales and marketing spending?</a:t>
            </a:r>
          </a:p>
          <a:p>
            <a:r>
              <a:rPr lang="en-US" sz="2000" i="1" dirty="0">
                <a:solidFill>
                  <a:schemeClr val="accent1"/>
                </a:solidFill>
                <a:highlight>
                  <a:srgbClr val="FFFF00"/>
                </a:highlight>
              </a:rPr>
              <a:t>What is the relationship between age and income?</a:t>
            </a:r>
          </a:p>
          <a:p>
            <a:pPr marL="285750" indent="-285750">
              <a:buFont typeface="Arial" panose="020B0604020202020204" pitchFamily="34" charset="0"/>
              <a:buChar char="•"/>
            </a:pPr>
            <a:endParaRPr lang="en-US" sz="2000" i="1" dirty="0">
              <a:solidFill>
                <a:schemeClr val="accent1"/>
              </a:solidFill>
              <a:highlight>
                <a:srgbClr val="FFFF00"/>
              </a:highlight>
            </a:endParaRPr>
          </a:p>
          <a:p>
            <a:pPr marL="285750" indent="-285750">
              <a:buFont typeface="Arial" panose="020B0604020202020204" pitchFamily="34" charset="0"/>
              <a:buChar char="•"/>
            </a:pPr>
            <a:r>
              <a:rPr lang="en-US" sz="2000" b="1" dirty="0">
                <a:solidFill>
                  <a:schemeClr val="accent1"/>
                </a:solidFill>
              </a:rPr>
              <a:t>Forecasting an effect</a:t>
            </a:r>
          </a:p>
          <a:p>
            <a:endParaRPr lang="en-US" sz="2000" b="1" dirty="0">
              <a:solidFill>
                <a:schemeClr val="accent1"/>
              </a:solidFill>
            </a:endParaRPr>
          </a:p>
          <a:p>
            <a:r>
              <a:rPr lang="en-US" sz="2000" dirty="0">
                <a:solidFill>
                  <a:schemeClr val="accent1"/>
                </a:solidFill>
                <a:highlight>
                  <a:srgbClr val="FFFF00"/>
                </a:highlight>
              </a:rPr>
              <a:t>How much additional sales income will I get for each thousand dollars spent on marketing?</a:t>
            </a:r>
          </a:p>
          <a:p>
            <a:pPr marL="285750" indent="-285750">
              <a:buFont typeface="Arial" panose="020B0604020202020204" pitchFamily="34" charset="0"/>
              <a:buChar char="•"/>
            </a:pPr>
            <a:endParaRPr lang="en-US" sz="2000" b="1" dirty="0">
              <a:solidFill>
                <a:schemeClr val="accent1"/>
              </a:solidFill>
            </a:endParaRPr>
          </a:p>
          <a:p>
            <a:pPr marL="285750" indent="-285750">
              <a:buFont typeface="Arial" panose="020B0604020202020204" pitchFamily="34" charset="0"/>
              <a:buChar char="•"/>
            </a:pPr>
            <a:r>
              <a:rPr lang="en-US" sz="2000" b="1" dirty="0">
                <a:solidFill>
                  <a:schemeClr val="accent1"/>
                </a:solidFill>
              </a:rPr>
              <a:t>Trend forecasting </a:t>
            </a:r>
          </a:p>
          <a:p>
            <a:r>
              <a:rPr lang="en-US" sz="2000" i="1" dirty="0">
                <a:solidFill>
                  <a:schemeClr val="accent1"/>
                </a:solidFill>
                <a:highlight>
                  <a:srgbClr val="FFFF00"/>
                </a:highlight>
              </a:rPr>
              <a:t>What will be the price of Bitcoin in the next six months?</a:t>
            </a:r>
          </a:p>
          <a:p>
            <a:endParaRPr lang="en-US" b="1" dirty="0">
              <a:solidFill>
                <a:schemeClr val="accent1"/>
              </a:solidFill>
            </a:endParaRPr>
          </a:p>
        </p:txBody>
      </p:sp>
    </p:spTree>
    <p:extLst>
      <p:ext uri="{BB962C8B-B14F-4D97-AF65-F5344CB8AC3E}">
        <p14:creationId xmlns:p14="http://schemas.microsoft.com/office/powerpoint/2010/main" val="1601951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31E3C-5BCF-ABFB-9939-E071FF626262}"/>
              </a:ext>
            </a:extLst>
          </p:cNvPr>
          <p:cNvPicPr>
            <a:picLocks noChangeAspect="1"/>
          </p:cNvPicPr>
          <p:nvPr/>
        </p:nvPicPr>
        <p:blipFill>
          <a:blip r:embed="rId2"/>
          <a:stretch>
            <a:fillRect/>
          </a:stretch>
        </p:blipFill>
        <p:spPr>
          <a:xfrm>
            <a:off x="207818" y="113265"/>
            <a:ext cx="10280073" cy="5389365"/>
          </a:xfrm>
          <a:prstGeom prst="rect">
            <a:avLst/>
          </a:prstGeom>
        </p:spPr>
      </p:pic>
      <p:sp>
        <p:nvSpPr>
          <p:cNvPr id="2" name="TextBox 1">
            <a:extLst>
              <a:ext uri="{FF2B5EF4-FFF2-40B4-BE49-F238E27FC236}">
                <a16:creationId xmlns:a16="http://schemas.microsoft.com/office/drawing/2014/main" id="{157B40E7-40BC-6FF3-B3F4-265D7D19CD41}"/>
              </a:ext>
            </a:extLst>
          </p:cNvPr>
          <p:cNvSpPr txBox="1"/>
          <p:nvPr/>
        </p:nvSpPr>
        <p:spPr>
          <a:xfrm>
            <a:off x="83128" y="5502630"/>
            <a:ext cx="12108872" cy="2031325"/>
          </a:xfrm>
          <a:prstGeom prst="rect">
            <a:avLst/>
          </a:prstGeom>
          <a:noFill/>
        </p:spPr>
        <p:txBody>
          <a:bodyPr wrap="square" rtlCol="0">
            <a:spAutoFit/>
          </a:bodyPr>
          <a:lstStyle/>
          <a:p>
            <a:r>
              <a:rPr lang="en-US" b="1" dirty="0">
                <a:solidFill>
                  <a:schemeClr val="accent1">
                    <a:lumMod val="75000"/>
                  </a:schemeClr>
                </a:solidFill>
              </a:rPr>
              <a:t>To summarize:</a:t>
            </a:r>
          </a:p>
          <a:p>
            <a:pPr marL="285750" indent="-285750" algn="just">
              <a:buFont typeface="Arial" panose="020B0604020202020204" pitchFamily="34" charset="0"/>
              <a:buChar char="•"/>
            </a:pPr>
            <a:r>
              <a:rPr lang="en-US" dirty="0"/>
              <a:t>The type of function we are mapping to is the main point of difference between linear and logistic regression.</a:t>
            </a:r>
          </a:p>
          <a:p>
            <a:pPr marL="285750" indent="-285750" algn="just">
              <a:buFont typeface="Arial" panose="020B0604020202020204" pitchFamily="34" charset="0"/>
              <a:buChar char="•"/>
            </a:pPr>
            <a:r>
              <a:rPr lang="en-US" dirty="0"/>
              <a:t> The linear regression maps the continuous X to the continuous Y. On the other hand, logistic regression maps the continuous X to binary Y. Thus, we can use logistic regression to make categories in data or take true or false decisions.</a:t>
            </a:r>
          </a:p>
          <a:p>
            <a:endParaRPr lang="en-US" dirty="0"/>
          </a:p>
          <a:p>
            <a:endParaRPr lang="en-US" dirty="0"/>
          </a:p>
          <a:p>
            <a:endParaRPr lang="en-US" dirty="0"/>
          </a:p>
        </p:txBody>
      </p:sp>
    </p:spTree>
    <p:extLst>
      <p:ext uri="{BB962C8B-B14F-4D97-AF65-F5344CB8AC3E}">
        <p14:creationId xmlns:p14="http://schemas.microsoft.com/office/powerpoint/2010/main" val="631450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042825-BAE9-A622-99BB-F1E7E646F9AD}"/>
              </a:ext>
            </a:extLst>
          </p:cNvPr>
          <p:cNvPicPr>
            <a:picLocks noChangeAspect="1"/>
          </p:cNvPicPr>
          <p:nvPr/>
        </p:nvPicPr>
        <p:blipFill>
          <a:blip r:embed="rId2"/>
          <a:stretch>
            <a:fillRect/>
          </a:stretch>
        </p:blipFill>
        <p:spPr>
          <a:xfrm>
            <a:off x="309913" y="644634"/>
            <a:ext cx="11572173" cy="6088675"/>
          </a:xfrm>
          <a:prstGeom prst="rect">
            <a:avLst/>
          </a:prstGeom>
        </p:spPr>
      </p:pic>
    </p:spTree>
    <p:extLst>
      <p:ext uri="{BB962C8B-B14F-4D97-AF65-F5344CB8AC3E}">
        <p14:creationId xmlns:p14="http://schemas.microsoft.com/office/powerpoint/2010/main" val="3913631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0B9F8C-8412-4DE3-65D1-A6B3BEFA96E3}"/>
              </a:ext>
            </a:extLst>
          </p:cNvPr>
          <p:cNvSpPr txBox="1"/>
          <p:nvPr/>
        </p:nvSpPr>
        <p:spPr>
          <a:xfrm>
            <a:off x="124692" y="1122218"/>
            <a:ext cx="11610109" cy="4247317"/>
          </a:xfrm>
          <a:prstGeom prst="rect">
            <a:avLst/>
          </a:prstGeom>
          <a:noFill/>
        </p:spPr>
        <p:txBody>
          <a:bodyPr wrap="square" rtlCol="0">
            <a:spAutoFit/>
          </a:bodyPr>
          <a:lstStyle/>
          <a:p>
            <a:r>
              <a:rPr lang="en-US" b="1" dirty="0">
                <a:solidFill>
                  <a:schemeClr val="accent1">
                    <a:lumMod val="75000"/>
                  </a:schemeClr>
                </a:solidFill>
              </a:rPr>
              <a:t>Classification and Regression capabilities</a:t>
            </a:r>
          </a:p>
          <a:p>
            <a:endParaRPr lang="en-US" b="1" dirty="0">
              <a:solidFill>
                <a:schemeClr val="accent1">
                  <a:lumMod val="75000"/>
                </a:schemeClr>
              </a:solidFill>
            </a:endParaRPr>
          </a:p>
          <a:p>
            <a:pPr marL="285750" indent="-285750" algn="just">
              <a:buFont typeface="Arial" panose="020B0604020202020204" pitchFamily="34" charset="0"/>
              <a:buChar char="•"/>
            </a:pPr>
            <a:r>
              <a:rPr lang="en-US" dirty="0"/>
              <a:t>Regression models predict a continuous variable such as sales made on a day or predict the temperature of a city. Their reliance on a polynomial like a straight line to fit a data set poses a real challenge when it comes to building a classification capability.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Let's imagine that we fit a line with the train points we have. Now we must add some more data points. To fit these data points, we need to change this existing model i.e., maybe we must change the threshold itself.</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So, this will happen with each new data point that we add to the model. Thus, linear regression is not good for the classification models.</a:t>
            </a:r>
          </a:p>
          <a:p>
            <a:pPr marL="285750" indent="-285750" algn="just">
              <a:buFont typeface="Arial" panose="020B0604020202020204" pitchFamily="34" charset="0"/>
              <a:buChar char="•"/>
            </a:pPr>
            <a:endParaRPr lang="en-US" dirty="0"/>
          </a:p>
          <a:p>
            <a:pPr algn="just"/>
            <a:endParaRPr lang="en-US" dirty="0"/>
          </a:p>
          <a:p>
            <a:endParaRPr lang="en-US" dirty="0"/>
          </a:p>
          <a:p>
            <a:endParaRPr lang="en-US" dirty="0"/>
          </a:p>
        </p:txBody>
      </p:sp>
    </p:spTree>
    <p:extLst>
      <p:ext uri="{BB962C8B-B14F-4D97-AF65-F5344CB8AC3E}">
        <p14:creationId xmlns:p14="http://schemas.microsoft.com/office/powerpoint/2010/main" val="4125247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97CCE6-DB03-B5FB-B210-51362CADF99B}"/>
              </a:ext>
            </a:extLst>
          </p:cNvPr>
          <p:cNvSpPr txBox="1"/>
          <p:nvPr/>
        </p:nvSpPr>
        <p:spPr>
          <a:xfrm>
            <a:off x="152400" y="848187"/>
            <a:ext cx="11610109" cy="5078313"/>
          </a:xfrm>
          <a:prstGeom prst="rect">
            <a:avLst/>
          </a:prstGeom>
          <a:noFill/>
        </p:spPr>
        <p:txBody>
          <a:bodyPr wrap="square" rtlCol="0">
            <a:spAutoFit/>
          </a:bodyPr>
          <a:lstStyle/>
          <a:p>
            <a:r>
              <a:rPr lang="en-US" b="1" dirty="0">
                <a:solidFill>
                  <a:schemeClr val="accent1">
                    <a:lumMod val="75000"/>
                  </a:schemeClr>
                </a:solidFill>
              </a:rPr>
              <a:t>Data Quality</a:t>
            </a:r>
          </a:p>
          <a:p>
            <a:endParaRPr lang="en-US" b="1" dirty="0">
              <a:solidFill>
                <a:schemeClr val="accent1">
                  <a:lumMod val="75000"/>
                </a:schemeClr>
              </a:solidFill>
            </a:endParaRPr>
          </a:p>
          <a:p>
            <a:pPr marL="285750" indent="-285750" algn="just">
              <a:buFont typeface="Arial" panose="020B0604020202020204" pitchFamily="34" charset="0"/>
              <a:buChar char="•"/>
            </a:pPr>
            <a:r>
              <a:rPr lang="en-US" dirty="0"/>
              <a:t>Each missing value removes one data point that could optimize the regression.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In simple linear regression the outliers can significantly disrupt the outcome. Thus, if outliers are removed then the model becomes very good.</a:t>
            </a:r>
          </a:p>
          <a:p>
            <a:pPr algn="just"/>
            <a:endParaRPr lang="en-US" dirty="0"/>
          </a:p>
          <a:p>
            <a:pPr algn="just"/>
            <a:r>
              <a:rPr lang="en-US" b="1" dirty="0">
                <a:solidFill>
                  <a:schemeClr val="accent1">
                    <a:lumMod val="75000"/>
                  </a:schemeClr>
                </a:solidFill>
              </a:rPr>
              <a:t>Computational Complexity</a:t>
            </a:r>
          </a:p>
          <a:p>
            <a:pPr algn="just"/>
            <a:endParaRPr lang="en-US" b="1" dirty="0">
              <a:solidFill>
                <a:schemeClr val="accent1">
                  <a:lumMod val="75000"/>
                </a:schemeClr>
              </a:solidFill>
            </a:endParaRPr>
          </a:p>
          <a:p>
            <a:pPr algn="just"/>
            <a:r>
              <a:rPr lang="en-US" dirty="0"/>
              <a:t>Linear regression is not often computationally expensive when compared to the decision tree or the clustering algorithm.</a:t>
            </a:r>
          </a:p>
          <a:p>
            <a:pPr algn="just"/>
            <a:endParaRPr lang="en-US" dirty="0"/>
          </a:p>
          <a:p>
            <a:pPr algn="just"/>
            <a:r>
              <a:rPr lang="en-US" b="1" dirty="0">
                <a:solidFill>
                  <a:schemeClr val="accent1">
                    <a:lumMod val="75000"/>
                  </a:schemeClr>
                </a:solidFill>
              </a:rPr>
              <a:t>Comprehensible and Transparent</a:t>
            </a:r>
          </a:p>
          <a:p>
            <a:pPr algn="just"/>
            <a:endParaRPr lang="en-US" b="1" dirty="0">
              <a:solidFill>
                <a:schemeClr val="accent1">
                  <a:lumMod val="75000"/>
                </a:schemeClr>
              </a:solidFill>
            </a:endParaRPr>
          </a:p>
          <a:p>
            <a:pPr marL="285750" indent="-285750" algn="just">
              <a:buFont typeface="Arial" panose="020B0604020202020204" pitchFamily="34" charset="0"/>
              <a:buChar char="•"/>
            </a:pPr>
            <a:r>
              <a:rPr lang="en-US" dirty="0"/>
              <a:t>Easily comprehensible and transparent in nature. </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They </a:t>
            </a:r>
            <a:r>
              <a:rPr lang="en-US" dirty="0"/>
              <a:t>can be represented by a simple mathematical notation and can be understood by anyone and very easily.</a:t>
            </a:r>
          </a:p>
          <a:p>
            <a:pPr algn="just"/>
            <a:endParaRPr lang="en-US" dirty="0"/>
          </a:p>
          <a:p>
            <a:endParaRPr lang="en-US" dirty="0"/>
          </a:p>
        </p:txBody>
      </p:sp>
    </p:spTree>
    <p:extLst>
      <p:ext uri="{BB962C8B-B14F-4D97-AF65-F5344CB8AC3E}">
        <p14:creationId xmlns:p14="http://schemas.microsoft.com/office/powerpoint/2010/main" val="1349178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213F03-6D83-65F6-E2BC-61718C44D34B}"/>
              </a:ext>
            </a:extLst>
          </p:cNvPr>
          <p:cNvPicPr>
            <a:picLocks noChangeAspect="1"/>
          </p:cNvPicPr>
          <p:nvPr/>
        </p:nvPicPr>
        <p:blipFill>
          <a:blip r:embed="rId2"/>
          <a:stretch>
            <a:fillRect/>
          </a:stretch>
        </p:blipFill>
        <p:spPr>
          <a:xfrm>
            <a:off x="734291" y="941920"/>
            <a:ext cx="10723418" cy="5410305"/>
          </a:xfrm>
          <a:prstGeom prst="rect">
            <a:avLst/>
          </a:prstGeom>
        </p:spPr>
      </p:pic>
    </p:spTree>
    <p:extLst>
      <p:ext uri="{BB962C8B-B14F-4D97-AF65-F5344CB8AC3E}">
        <p14:creationId xmlns:p14="http://schemas.microsoft.com/office/powerpoint/2010/main" val="2682191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E2067-7AFB-851D-4D4D-D737132863B5}"/>
              </a:ext>
            </a:extLst>
          </p:cNvPr>
          <p:cNvPicPr>
            <a:picLocks noChangeAspect="1"/>
          </p:cNvPicPr>
          <p:nvPr/>
        </p:nvPicPr>
        <p:blipFill>
          <a:blip r:embed="rId2"/>
          <a:stretch>
            <a:fillRect/>
          </a:stretch>
        </p:blipFill>
        <p:spPr>
          <a:xfrm>
            <a:off x="484910" y="1454705"/>
            <a:ext cx="4890654" cy="3948589"/>
          </a:xfrm>
          <a:prstGeom prst="rect">
            <a:avLst/>
          </a:prstGeom>
        </p:spPr>
      </p:pic>
      <p:sp>
        <p:nvSpPr>
          <p:cNvPr id="4" name="TextBox 3">
            <a:extLst>
              <a:ext uri="{FF2B5EF4-FFF2-40B4-BE49-F238E27FC236}">
                <a16:creationId xmlns:a16="http://schemas.microsoft.com/office/drawing/2014/main" id="{7F2FC2C2-8453-42EA-B16A-6119AF4DEE85}"/>
              </a:ext>
            </a:extLst>
          </p:cNvPr>
          <p:cNvSpPr txBox="1"/>
          <p:nvPr/>
        </p:nvSpPr>
        <p:spPr>
          <a:xfrm>
            <a:off x="318655" y="415636"/>
            <a:ext cx="6580909" cy="369332"/>
          </a:xfrm>
          <a:prstGeom prst="rect">
            <a:avLst/>
          </a:prstGeom>
          <a:noFill/>
        </p:spPr>
        <p:txBody>
          <a:bodyPr wrap="square" rtlCol="0">
            <a:spAutoFit/>
          </a:bodyPr>
          <a:lstStyle/>
          <a:p>
            <a:r>
              <a:rPr lang="en-US" b="1" dirty="0">
                <a:solidFill>
                  <a:schemeClr val="accent1">
                    <a:lumMod val="75000"/>
                  </a:schemeClr>
                </a:solidFill>
              </a:rPr>
              <a:t>Understanding linear regression algorithm</a:t>
            </a:r>
          </a:p>
        </p:txBody>
      </p:sp>
      <p:pic>
        <p:nvPicPr>
          <p:cNvPr id="6" name="Picture 5">
            <a:extLst>
              <a:ext uri="{FF2B5EF4-FFF2-40B4-BE49-F238E27FC236}">
                <a16:creationId xmlns:a16="http://schemas.microsoft.com/office/drawing/2014/main" id="{5978CE13-5701-B243-91F8-3ACDEE55E5DC}"/>
              </a:ext>
            </a:extLst>
          </p:cNvPr>
          <p:cNvPicPr>
            <a:picLocks noChangeAspect="1"/>
          </p:cNvPicPr>
          <p:nvPr/>
        </p:nvPicPr>
        <p:blipFill>
          <a:blip r:embed="rId3"/>
          <a:stretch>
            <a:fillRect/>
          </a:stretch>
        </p:blipFill>
        <p:spPr>
          <a:xfrm>
            <a:off x="6096000" y="1573419"/>
            <a:ext cx="4776354" cy="3348371"/>
          </a:xfrm>
          <a:prstGeom prst="rect">
            <a:avLst/>
          </a:prstGeom>
        </p:spPr>
      </p:pic>
    </p:spTree>
    <p:extLst>
      <p:ext uri="{BB962C8B-B14F-4D97-AF65-F5344CB8AC3E}">
        <p14:creationId xmlns:p14="http://schemas.microsoft.com/office/powerpoint/2010/main" val="4024547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378A44-135A-18BB-B007-6D1B5ABED9F8}"/>
              </a:ext>
            </a:extLst>
          </p:cNvPr>
          <p:cNvPicPr>
            <a:picLocks noChangeAspect="1"/>
          </p:cNvPicPr>
          <p:nvPr/>
        </p:nvPicPr>
        <p:blipFill>
          <a:blip r:embed="rId2"/>
          <a:stretch>
            <a:fillRect/>
          </a:stretch>
        </p:blipFill>
        <p:spPr>
          <a:xfrm>
            <a:off x="166255" y="1323213"/>
            <a:ext cx="5559568" cy="4211573"/>
          </a:xfrm>
          <a:prstGeom prst="rect">
            <a:avLst/>
          </a:prstGeom>
        </p:spPr>
      </p:pic>
      <p:pic>
        <p:nvPicPr>
          <p:cNvPr id="9" name="Picture 8">
            <a:extLst>
              <a:ext uri="{FF2B5EF4-FFF2-40B4-BE49-F238E27FC236}">
                <a16:creationId xmlns:a16="http://schemas.microsoft.com/office/drawing/2014/main" id="{7D968DA9-5AFE-A069-DC5B-F7DB414F42E7}"/>
              </a:ext>
            </a:extLst>
          </p:cNvPr>
          <p:cNvPicPr>
            <a:picLocks noChangeAspect="1"/>
          </p:cNvPicPr>
          <p:nvPr/>
        </p:nvPicPr>
        <p:blipFill>
          <a:blip r:embed="rId3"/>
          <a:stretch>
            <a:fillRect/>
          </a:stretch>
        </p:blipFill>
        <p:spPr>
          <a:xfrm>
            <a:off x="6096000" y="963261"/>
            <a:ext cx="6007135" cy="4931476"/>
          </a:xfrm>
          <a:prstGeom prst="rect">
            <a:avLst/>
          </a:prstGeom>
        </p:spPr>
      </p:pic>
    </p:spTree>
    <p:extLst>
      <p:ext uri="{BB962C8B-B14F-4D97-AF65-F5344CB8AC3E}">
        <p14:creationId xmlns:p14="http://schemas.microsoft.com/office/powerpoint/2010/main" val="2852877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5D8197-AC57-A994-0D37-48B37DB516F4}"/>
              </a:ext>
            </a:extLst>
          </p:cNvPr>
          <p:cNvPicPr>
            <a:picLocks noChangeAspect="1"/>
          </p:cNvPicPr>
          <p:nvPr/>
        </p:nvPicPr>
        <p:blipFill>
          <a:blip r:embed="rId2"/>
          <a:stretch>
            <a:fillRect/>
          </a:stretch>
        </p:blipFill>
        <p:spPr>
          <a:xfrm>
            <a:off x="419193" y="851570"/>
            <a:ext cx="5676807" cy="4324710"/>
          </a:xfrm>
          <a:prstGeom prst="rect">
            <a:avLst/>
          </a:prstGeom>
        </p:spPr>
      </p:pic>
      <p:sp>
        <p:nvSpPr>
          <p:cNvPr id="4" name="TextBox 3">
            <a:extLst>
              <a:ext uri="{FF2B5EF4-FFF2-40B4-BE49-F238E27FC236}">
                <a16:creationId xmlns:a16="http://schemas.microsoft.com/office/drawing/2014/main" id="{3486C081-DF5A-7967-92BF-3295198BA91C}"/>
              </a:ext>
            </a:extLst>
          </p:cNvPr>
          <p:cNvSpPr txBox="1"/>
          <p:nvPr/>
        </p:nvSpPr>
        <p:spPr>
          <a:xfrm>
            <a:off x="138546" y="5406265"/>
            <a:ext cx="5957454" cy="1200329"/>
          </a:xfrm>
          <a:prstGeom prst="rect">
            <a:avLst/>
          </a:prstGeom>
          <a:noFill/>
        </p:spPr>
        <p:txBody>
          <a:bodyPr wrap="square" rtlCol="0">
            <a:spAutoFit/>
          </a:bodyPr>
          <a:lstStyle/>
          <a:p>
            <a:pPr algn="just"/>
            <a:r>
              <a:rPr lang="en-US" dirty="0"/>
              <a:t>In this case, time remains constant. ‘y’ represents the distance traveled in a fixed duration of time. X is the speed of the vehicle ‘m’ is the positive slope of the line and c is the intercept of the line.</a:t>
            </a:r>
          </a:p>
        </p:txBody>
      </p:sp>
      <p:pic>
        <p:nvPicPr>
          <p:cNvPr id="8" name="Picture 7">
            <a:extLst>
              <a:ext uri="{FF2B5EF4-FFF2-40B4-BE49-F238E27FC236}">
                <a16:creationId xmlns:a16="http://schemas.microsoft.com/office/drawing/2014/main" id="{412D2FB6-DE99-6CDC-83F5-10E06E07FC84}"/>
              </a:ext>
            </a:extLst>
          </p:cNvPr>
          <p:cNvPicPr>
            <a:picLocks noChangeAspect="1"/>
          </p:cNvPicPr>
          <p:nvPr/>
        </p:nvPicPr>
        <p:blipFill>
          <a:blip r:embed="rId3"/>
          <a:stretch>
            <a:fillRect/>
          </a:stretch>
        </p:blipFill>
        <p:spPr>
          <a:xfrm>
            <a:off x="6406234" y="1333809"/>
            <a:ext cx="5575350" cy="3842471"/>
          </a:xfrm>
          <a:prstGeom prst="rect">
            <a:avLst/>
          </a:prstGeom>
        </p:spPr>
      </p:pic>
      <p:sp>
        <p:nvSpPr>
          <p:cNvPr id="9" name="TextBox 8">
            <a:extLst>
              <a:ext uri="{FF2B5EF4-FFF2-40B4-BE49-F238E27FC236}">
                <a16:creationId xmlns:a16="http://schemas.microsoft.com/office/drawing/2014/main" id="{EDF34E01-0C59-4BBE-86D2-CC4383835AA0}"/>
              </a:ext>
            </a:extLst>
          </p:cNvPr>
          <p:cNvSpPr txBox="1"/>
          <p:nvPr/>
        </p:nvSpPr>
        <p:spPr>
          <a:xfrm>
            <a:off x="6179111" y="5444835"/>
            <a:ext cx="5957454" cy="923330"/>
          </a:xfrm>
          <a:prstGeom prst="rect">
            <a:avLst/>
          </a:prstGeom>
          <a:noFill/>
        </p:spPr>
        <p:txBody>
          <a:bodyPr wrap="square" rtlCol="0">
            <a:spAutoFit/>
          </a:bodyPr>
          <a:lstStyle/>
          <a:p>
            <a:r>
              <a:rPr lang="en-US" dirty="0"/>
              <a:t>In this case, the time taken to travel a fixed distance (y) gives the line with a negative slope. ‘x’ is the speed of the vehicle. ‘m’  is the negative slope of the line and intercept of the line.</a:t>
            </a:r>
          </a:p>
        </p:txBody>
      </p:sp>
      <p:sp>
        <p:nvSpPr>
          <p:cNvPr id="10" name="TextBox 9">
            <a:extLst>
              <a:ext uri="{FF2B5EF4-FFF2-40B4-BE49-F238E27FC236}">
                <a16:creationId xmlns:a16="http://schemas.microsoft.com/office/drawing/2014/main" id="{1D36C534-DA92-A5C9-00B2-008840EBA438}"/>
              </a:ext>
            </a:extLst>
          </p:cNvPr>
          <p:cNvSpPr txBox="1"/>
          <p:nvPr/>
        </p:nvSpPr>
        <p:spPr>
          <a:xfrm>
            <a:off x="8659091" y="2216727"/>
            <a:ext cx="2396836" cy="369332"/>
          </a:xfrm>
          <a:prstGeom prst="rect">
            <a:avLst/>
          </a:prstGeom>
          <a:noFill/>
        </p:spPr>
        <p:txBody>
          <a:bodyPr wrap="square" rtlCol="0">
            <a:spAutoFit/>
          </a:bodyPr>
          <a:lstStyle/>
          <a:p>
            <a:r>
              <a:rPr lang="en-US" b="1" dirty="0">
                <a:solidFill>
                  <a:schemeClr val="accent4">
                    <a:lumMod val="60000"/>
                    <a:lumOff val="40000"/>
                  </a:schemeClr>
                </a:solidFill>
              </a:rPr>
              <a:t>Y </a:t>
            </a:r>
            <a:r>
              <a:rPr lang="en-US" b="1" dirty="0">
                <a:solidFill>
                  <a:schemeClr val="accent1"/>
                </a:solidFill>
              </a:rPr>
              <a:t>= -mx + c</a:t>
            </a:r>
          </a:p>
        </p:txBody>
      </p:sp>
    </p:spTree>
    <p:extLst>
      <p:ext uri="{BB962C8B-B14F-4D97-AF65-F5344CB8AC3E}">
        <p14:creationId xmlns:p14="http://schemas.microsoft.com/office/powerpoint/2010/main" val="2671584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2E506C-C6F8-1D0E-D73A-24192A9C11E4}"/>
              </a:ext>
            </a:extLst>
          </p:cNvPr>
          <p:cNvPicPr>
            <a:picLocks noChangeAspect="1"/>
          </p:cNvPicPr>
          <p:nvPr/>
        </p:nvPicPr>
        <p:blipFill>
          <a:blip r:embed="rId2"/>
          <a:stretch>
            <a:fillRect/>
          </a:stretch>
        </p:blipFill>
        <p:spPr>
          <a:xfrm>
            <a:off x="1050877" y="817663"/>
            <a:ext cx="10090245" cy="5222674"/>
          </a:xfrm>
          <a:prstGeom prst="rect">
            <a:avLst/>
          </a:prstGeom>
        </p:spPr>
      </p:pic>
    </p:spTree>
    <p:extLst>
      <p:ext uri="{BB962C8B-B14F-4D97-AF65-F5344CB8AC3E}">
        <p14:creationId xmlns:p14="http://schemas.microsoft.com/office/powerpoint/2010/main" val="39458946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1A596-26EA-A71F-F7F4-61E6168108B1}"/>
              </a:ext>
            </a:extLst>
          </p:cNvPr>
          <p:cNvPicPr>
            <a:picLocks noChangeAspect="1"/>
          </p:cNvPicPr>
          <p:nvPr/>
        </p:nvPicPr>
        <p:blipFill>
          <a:blip r:embed="rId2"/>
          <a:stretch>
            <a:fillRect/>
          </a:stretch>
        </p:blipFill>
        <p:spPr>
          <a:xfrm>
            <a:off x="153465" y="319800"/>
            <a:ext cx="8473341" cy="4905466"/>
          </a:xfrm>
          <a:prstGeom prst="rect">
            <a:avLst/>
          </a:prstGeom>
        </p:spPr>
      </p:pic>
      <p:pic>
        <p:nvPicPr>
          <p:cNvPr id="5" name="Picture 4">
            <a:extLst>
              <a:ext uri="{FF2B5EF4-FFF2-40B4-BE49-F238E27FC236}">
                <a16:creationId xmlns:a16="http://schemas.microsoft.com/office/drawing/2014/main" id="{6575F17E-7F22-B984-5A9E-A0485300D834}"/>
              </a:ext>
            </a:extLst>
          </p:cNvPr>
          <p:cNvPicPr>
            <a:picLocks noChangeAspect="1"/>
          </p:cNvPicPr>
          <p:nvPr/>
        </p:nvPicPr>
        <p:blipFill>
          <a:blip r:embed="rId3"/>
          <a:stretch>
            <a:fillRect/>
          </a:stretch>
        </p:blipFill>
        <p:spPr>
          <a:xfrm>
            <a:off x="2313707" y="3429000"/>
            <a:ext cx="3356907" cy="1031253"/>
          </a:xfrm>
          <a:prstGeom prst="rect">
            <a:avLst/>
          </a:prstGeom>
        </p:spPr>
      </p:pic>
      <p:pic>
        <p:nvPicPr>
          <p:cNvPr id="7" name="Picture 6">
            <a:extLst>
              <a:ext uri="{FF2B5EF4-FFF2-40B4-BE49-F238E27FC236}">
                <a16:creationId xmlns:a16="http://schemas.microsoft.com/office/drawing/2014/main" id="{46DC63EB-1609-1BD5-857D-1AD0A007FF72}"/>
              </a:ext>
            </a:extLst>
          </p:cNvPr>
          <p:cNvPicPr>
            <a:picLocks noChangeAspect="1"/>
          </p:cNvPicPr>
          <p:nvPr/>
        </p:nvPicPr>
        <p:blipFill>
          <a:blip r:embed="rId4"/>
          <a:stretch>
            <a:fillRect/>
          </a:stretch>
        </p:blipFill>
        <p:spPr>
          <a:xfrm>
            <a:off x="5670614" y="1117411"/>
            <a:ext cx="6367921" cy="3731680"/>
          </a:xfrm>
          <a:prstGeom prst="rect">
            <a:avLst/>
          </a:prstGeom>
        </p:spPr>
      </p:pic>
    </p:spTree>
    <p:extLst>
      <p:ext uri="{BB962C8B-B14F-4D97-AF65-F5344CB8AC3E}">
        <p14:creationId xmlns:p14="http://schemas.microsoft.com/office/powerpoint/2010/main" val="17269436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98B516-5700-FDB0-92CC-A856A2710112}"/>
              </a:ext>
            </a:extLst>
          </p:cNvPr>
          <p:cNvPicPr>
            <a:picLocks noChangeAspect="1"/>
          </p:cNvPicPr>
          <p:nvPr/>
        </p:nvPicPr>
        <p:blipFill>
          <a:blip r:embed="rId2"/>
          <a:stretch>
            <a:fillRect/>
          </a:stretch>
        </p:blipFill>
        <p:spPr>
          <a:xfrm>
            <a:off x="335850" y="623456"/>
            <a:ext cx="11440513" cy="5606636"/>
          </a:xfrm>
          <a:prstGeom prst="rect">
            <a:avLst/>
          </a:prstGeom>
        </p:spPr>
      </p:pic>
      <p:pic>
        <p:nvPicPr>
          <p:cNvPr id="5" name="Picture 4">
            <a:extLst>
              <a:ext uri="{FF2B5EF4-FFF2-40B4-BE49-F238E27FC236}">
                <a16:creationId xmlns:a16="http://schemas.microsoft.com/office/drawing/2014/main" id="{48F0733E-BCBB-2372-9899-EC3CA99D880A}"/>
              </a:ext>
            </a:extLst>
          </p:cNvPr>
          <p:cNvPicPr>
            <a:picLocks noChangeAspect="1"/>
          </p:cNvPicPr>
          <p:nvPr/>
        </p:nvPicPr>
        <p:blipFill>
          <a:blip r:embed="rId3"/>
          <a:stretch>
            <a:fillRect/>
          </a:stretch>
        </p:blipFill>
        <p:spPr>
          <a:xfrm>
            <a:off x="2937163" y="2241373"/>
            <a:ext cx="1302327" cy="556270"/>
          </a:xfrm>
          <a:prstGeom prst="rect">
            <a:avLst/>
          </a:prstGeom>
        </p:spPr>
      </p:pic>
      <p:pic>
        <p:nvPicPr>
          <p:cNvPr id="7" name="Picture 6">
            <a:extLst>
              <a:ext uri="{FF2B5EF4-FFF2-40B4-BE49-F238E27FC236}">
                <a16:creationId xmlns:a16="http://schemas.microsoft.com/office/drawing/2014/main" id="{8FB07B07-557F-50ED-E72A-B45EE1DEB87F}"/>
              </a:ext>
            </a:extLst>
          </p:cNvPr>
          <p:cNvPicPr>
            <a:picLocks noChangeAspect="1"/>
          </p:cNvPicPr>
          <p:nvPr/>
        </p:nvPicPr>
        <p:blipFill>
          <a:blip r:embed="rId4"/>
          <a:stretch>
            <a:fillRect/>
          </a:stretch>
        </p:blipFill>
        <p:spPr>
          <a:xfrm>
            <a:off x="8352992" y="5337030"/>
            <a:ext cx="2679902" cy="1243879"/>
          </a:xfrm>
          <a:prstGeom prst="rect">
            <a:avLst/>
          </a:prstGeom>
        </p:spPr>
      </p:pic>
    </p:spTree>
    <p:extLst>
      <p:ext uri="{BB962C8B-B14F-4D97-AF65-F5344CB8AC3E}">
        <p14:creationId xmlns:p14="http://schemas.microsoft.com/office/powerpoint/2010/main" val="10085072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C9A0D5-6B2C-A33D-3787-A795397FAFE2}"/>
              </a:ext>
            </a:extLst>
          </p:cNvPr>
          <p:cNvPicPr>
            <a:picLocks noChangeAspect="1"/>
          </p:cNvPicPr>
          <p:nvPr/>
        </p:nvPicPr>
        <p:blipFill>
          <a:blip r:embed="rId2"/>
          <a:stretch>
            <a:fillRect/>
          </a:stretch>
        </p:blipFill>
        <p:spPr>
          <a:xfrm>
            <a:off x="709650" y="692727"/>
            <a:ext cx="10720350" cy="5706898"/>
          </a:xfrm>
          <a:prstGeom prst="rect">
            <a:avLst/>
          </a:prstGeom>
        </p:spPr>
      </p:pic>
    </p:spTree>
    <p:extLst>
      <p:ext uri="{BB962C8B-B14F-4D97-AF65-F5344CB8AC3E}">
        <p14:creationId xmlns:p14="http://schemas.microsoft.com/office/powerpoint/2010/main" val="11645918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D90B0-89EF-BB4A-03C6-3990D210E4E1}"/>
              </a:ext>
            </a:extLst>
          </p:cNvPr>
          <p:cNvPicPr>
            <a:picLocks noChangeAspect="1"/>
          </p:cNvPicPr>
          <p:nvPr/>
        </p:nvPicPr>
        <p:blipFill>
          <a:blip r:embed="rId2"/>
          <a:stretch>
            <a:fillRect/>
          </a:stretch>
        </p:blipFill>
        <p:spPr>
          <a:xfrm>
            <a:off x="669067" y="636083"/>
            <a:ext cx="10737271" cy="5821892"/>
          </a:xfrm>
          <a:prstGeom prst="rect">
            <a:avLst/>
          </a:prstGeom>
        </p:spPr>
      </p:pic>
      <p:sp>
        <p:nvSpPr>
          <p:cNvPr id="4" name="TextBox 3">
            <a:extLst>
              <a:ext uri="{FF2B5EF4-FFF2-40B4-BE49-F238E27FC236}">
                <a16:creationId xmlns:a16="http://schemas.microsoft.com/office/drawing/2014/main" id="{A4011C4A-3C20-C9F8-C302-F2F17C37426D}"/>
              </a:ext>
            </a:extLst>
          </p:cNvPr>
          <p:cNvSpPr txBox="1"/>
          <p:nvPr/>
        </p:nvSpPr>
        <p:spPr>
          <a:xfrm>
            <a:off x="6220691" y="4114800"/>
            <a:ext cx="5185647" cy="1200329"/>
          </a:xfrm>
          <a:prstGeom prst="rect">
            <a:avLst/>
          </a:prstGeom>
          <a:noFill/>
        </p:spPr>
        <p:txBody>
          <a:bodyPr wrap="square" rtlCol="0">
            <a:spAutoFit/>
          </a:bodyPr>
          <a:lstStyle/>
          <a:p>
            <a:pPr algn="just"/>
            <a:r>
              <a:rPr lang="en-US" dirty="0"/>
              <a:t>The task here is to reduce the distance between the actual and the predicted value. The line passing through all the calculated points and cutting y at 2.4 is the </a:t>
            </a:r>
            <a:r>
              <a:rPr lang="en-US" b="1" dirty="0">
                <a:solidFill>
                  <a:srgbClr val="FF0000"/>
                </a:solidFill>
              </a:rPr>
              <a:t>LINE OF LINEAR REGRESSION.</a:t>
            </a:r>
          </a:p>
        </p:txBody>
      </p:sp>
    </p:spTree>
    <p:extLst>
      <p:ext uri="{BB962C8B-B14F-4D97-AF65-F5344CB8AC3E}">
        <p14:creationId xmlns:p14="http://schemas.microsoft.com/office/powerpoint/2010/main" val="16311675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59C46A-28A3-1F34-7306-025E40368956}"/>
              </a:ext>
            </a:extLst>
          </p:cNvPr>
          <p:cNvPicPr>
            <a:picLocks noChangeAspect="1"/>
          </p:cNvPicPr>
          <p:nvPr/>
        </p:nvPicPr>
        <p:blipFill>
          <a:blip r:embed="rId2"/>
          <a:stretch>
            <a:fillRect/>
          </a:stretch>
        </p:blipFill>
        <p:spPr>
          <a:xfrm>
            <a:off x="180109" y="166255"/>
            <a:ext cx="10640291" cy="3990109"/>
          </a:xfrm>
          <a:prstGeom prst="rect">
            <a:avLst/>
          </a:prstGeom>
        </p:spPr>
      </p:pic>
      <p:sp>
        <p:nvSpPr>
          <p:cNvPr id="8" name="TextBox 7">
            <a:extLst>
              <a:ext uri="{FF2B5EF4-FFF2-40B4-BE49-F238E27FC236}">
                <a16:creationId xmlns:a16="http://schemas.microsoft.com/office/drawing/2014/main" id="{68FCE501-8668-1186-AAC2-CD235F3AEE73}"/>
              </a:ext>
            </a:extLst>
          </p:cNvPr>
          <p:cNvSpPr txBox="1"/>
          <p:nvPr/>
        </p:nvSpPr>
        <p:spPr>
          <a:xfrm>
            <a:off x="180109" y="4300017"/>
            <a:ext cx="11845636" cy="2308324"/>
          </a:xfrm>
          <a:prstGeom prst="rect">
            <a:avLst/>
          </a:prstGeom>
          <a:noFill/>
        </p:spPr>
        <p:txBody>
          <a:bodyPr wrap="square" rtlCol="0">
            <a:spAutoFit/>
          </a:bodyPr>
          <a:lstStyle/>
          <a:p>
            <a:pPr algn="just"/>
            <a:r>
              <a:rPr lang="en-US" sz="1600" dirty="0"/>
              <a:t>Now our task is to reduce the distance between the actual and the predicted value i.e., to reduce the error between the actual and predicted value. </a:t>
            </a:r>
            <a:r>
              <a:rPr lang="en-US" sz="1600" b="1" dirty="0">
                <a:solidFill>
                  <a:srgbClr val="FF0000"/>
                </a:solidFill>
              </a:rPr>
              <a:t>The line with the least error will be the line of linear regression.</a:t>
            </a:r>
          </a:p>
          <a:p>
            <a:pPr algn="just"/>
            <a:endParaRPr lang="en-US" sz="1600" b="1" dirty="0">
              <a:solidFill>
                <a:srgbClr val="FF0000"/>
              </a:solidFill>
            </a:endParaRPr>
          </a:p>
          <a:p>
            <a:pPr algn="just"/>
            <a:r>
              <a:rPr lang="en-US" sz="1600" dirty="0"/>
              <a:t>This is how things work inside the system. The system performs ‘n’ number of iterations for different values of ‘m’. For different values of ‘m’ it will calculate the equation of line where y=mx+c. </a:t>
            </a:r>
          </a:p>
          <a:p>
            <a:pPr algn="just"/>
            <a:endParaRPr lang="en-US" sz="1600" dirty="0"/>
          </a:p>
          <a:p>
            <a:pPr algn="just"/>
            <a:r>
              <a:rPr lang="en-US" sz="1600" dirty="0"/>
              <a:t>Thus, as the value of ‘m’ changes the line is changing. The iteration will start from 1 and the ‘n’ number of iterations will be performed. After every iteration, the predicted value is calculated according to the line and compare the distance of the actual value to the predicted value. The value of ‘m’ for which the distance between the actual and predicted value is minimum is selected as the best-fit line.</a:t>
            </a:r>
          </a:p>
        </p:txBody>
      </p:sp>
    </p:spTree>
    <p:extLst>
      <p:ext uri="{BB962C8B-B14F-4D97-AF65-F5344CB8AC3E}">
        <p14:creationId xmlns:p14="http://schemas.microsoft.com/office/powerpoint/2010/main" val="37055917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C6FBBF-A779-2EBC-6F54-496F412FA360}"/>
              </a:ext>
            </a:extLst>
          </p:cNvPr>
          <p:cNvPicPr>
            <a:picLocks noChangeAspect="1"/>
          </p:cNvPicPr>
          <p:nvPr/>
        </p:nvPicPr>
        <p:blipFill>
          <a:blip r:embed="rId2"/>
          <a:stretch>
            <a:fillRect/>
          </a:stretch>
        </p:blipFill>
        <p:spPr>
          <a:xfrm>
            <a:off x="825142" y="624710"/>
            <a:ext cx="10133803" cy="5608580"/>
          </a:xfrm>
          <a:prstGeom prst="rect">
            <a:avLst/>
          </a:prstGeom>
        </p:spPr>
      </p:pic>
      <p:sp>
        <p:nvSpPr>
          <p:cNvPr id="4" name="TextBox 3">
            <a:extLst>
              <a:ext uri="{FF2B5EF4-FFF2-40B4-BE49-F238E27FC236}">
                <a16:creationId xmlns:a16="http://schemas.microsoft.com/office/drawing/2014/main" id="{D93ACB76-1C7D-0213-DA39-27CAFD9A614F}"/>
              </a:ext>
            </a:extLst>
          </p:cNvPr>
          <p:cNvSpPr txBox="1"/>
          <p:nvPr/>
        </p:nvSpPr>
        <p:spPr>
          <a:xfrm>
            <a:off x="2189018" y="4139625"/>
            <a:ext cx="7813963" cy="584775"/>
          </a:xfrm>
          <a:prstGeom prst="rect">
            <a:avLst/>
          </a:prstGeom>
          <a:noFill/>
        </p:spPr>
        <p:txBody>
          <a:bodyPr wrap="square" rtlCol="0">
            <a:spAutoFit/>
          </a:bodyPr>
          <a:lstStyle/>
          <a:p>
            <a:pPr algn="ctr"/>
            <a:r>
              <a:rPr lang="en-US" sz="3200" b="1" dirty="0">
                <a:solidFill>
                  <a:srgbClr val="FF0000"/>
                </a:solidFill>
              </a:rPr>
              <a:t>HOW GOOD OUR MODEL IS PERFORMING?</a:t>
            </a:r>
          </a:p>
        </p:txBody>
      </p:sp>
    </p:spTree>
    <p:extLst>
      <p:ext uri="{BB962C8B-B14F-4D97-AF65-F5344CB8AC3E}">
        <p14:creationId xmlns:p14="http://schemas.microsoft.com/office/powerpoint/2010/main" val="97081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nodeType="clickEffect">
                                  <p:stCondLst>
                                    <p:cond delay="0"/>
                                  </p:stCondLst>
                                  <p:iterate type="lt">
                                    <p:tmPct val="10000"/>
                                  </p:iterate>
                                  <p:childTnLst>
                                    <p:animScale>
                                      <p:cBhvr>
                                        <p:cTn id="6" dur="250" autoRev="1" fill="hold">
                                          <p:stCondLst>
                                            <p:cond delay="0"/>
                                          </p:stCondLst>
                                        </p:cTn>
                                        <p:tgtEl>
                                          <p:spTgt spid="4">
                                            <p:txEl>
                                              <p:pRg st="0" end="0"/>
                                            </p:txEl>
                                          </p:spTgt>
                                        </p:tgtEl>
                                      </p:cBhvr>
                                      <p:to x="80000" y="100000"/>
                                    </p:animScale>
                                    <p:anim by="(#ppt_w*0.10)" calcmode="lin" valueType="num">
                                      <p:cBhvr>
                                        <p:cTn id="7" dur="250" autoRev="1" fill="hold">
                                          <p:stCondLst>
                                            <p:cond delay="0"/>
                                          </p:stCondLst>
                                        </p:cTn>
                                        <p:tgtEl>
                                          <p:spTgt spid="4">
                                            <p:txEl>
                                              <p:pRg st="0" end="0"/>
                                            </p:txEl>
                                          </p:spTgt>
                                        </p:tgtEl>
                                        <p:attrNameLst>
                                          <p:attrName>ppt_x</p:attrName>
                                        </p:attrNameLst>
                                      </p:cBhvr>
                                    </p:anim>
                                    <p:anim by="(-#ppt_w*0.10)" calcmode="lin" valueType="num">
                                      <p:cBhvr>
                                        <p:cTn id="8" dur="250" autoRev="1" fill="hold">
                                          <p:stCondLst>
                                            <p:cond delay="0"/>
                                          </p:stCondLst>
                                        </p:cTn>
                                        <p:tgtEl>
                                          <p:spTgt spid="4">
                                            <p:txEl>
                                              <p:pRg st="0" end="0"/>
                                            </p:txEl>
                                          </p:spTgt>
                                        </p:tgtEl>
                                        <p:attrNameLst>
                                          <p:attrName>ppt_y</p:attrName>
                                        </p:attrNameLst>
                                      </p:cBhvr>
                                    </p:anim>
                                    <p:animRot by="-480000">
                                      <p:cBhvr>
                                        <p:cTn id="9" dur="250" autoRev="1" fill="hold">
                                          <p:stCondLst>
                                            <p:cond delay="0"/>
                                          </p:stCondLst>
                                        </p:cTn>
                                        <p:tgtEl>
                                          <p:spTgt spid="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7303AB-3FA3-2910-33E7-15C6C853B6E8}"/>
              </a:ext>
            </a:extLst>
          </p:cNvPr>
          <p:cNvPicPr>
            <a:picLocks noChangeAspect="1"/>
          </p:cNvPicPr>
          <p:nvPr/>
        </p:nvPicPr>
        <p:blipFill>
          <a:blip r:embed="rId2"/>
          <a:stretch>
            <a:fillRect/>
          </a:stretch>
        </p:blipFill>
        <p:spPr>
          <a:xfrm>
            <a:off x="831272" y="1038501"/>
            <a:ext cx="10709564" cy="3465299"/>
          </a:xfrm>
          <a:prstGeom prst="rect">
            <a:avLst/>
          </a:prstGeom>
        </p:spPr>
      </p:pic>
    </p:spTree>
    <p:extLst>
      <p:ext uri="{BB962C8B-B14F-4D97-AF65-F5344CB8AC3E}">
        <p14:creationId xmlns:p14="http://schemas.microsoft.com/office/powerpoint/2010/main" val="22685435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3ACE1-88DB-05DD-D210-5CE18A69F3AC}"/>
              </a:ext>
            </a:extLst>
          </p:cNvPr>
          <p:cNvPicPr>
            <a:picLocks noChangeAspect="1"/>
          </p:cNvPicPr>
          <p:nvPr/>
        </p:nvPicPr>
        <p:blipFill>
          <a:blip r:embed="rId2"/>
          <a:stretch>
            <a:fillRect/>
          </a:stretch>
        </p:blipFill>
        <p:spPr>
          <a:xfrm>
            <a:off x="747685" y="803564"/>
            <a:ext cx="10696630" cy="5556623"/>
          </a:xfrm>
          <a:prstGeom prst="rect">
            <a:avLst/>
          </a:prstGeom>
        </p:spPr>
      </p:pic>
    </p:spTree>
    <p:extLst>
      <p:ext uri="{BB962C8B-B14F-4D97-AF65-F5344CB8AC3E}">
        <p14:creationId xmlns:p14="http://schemas.microsoft.com/office/powerpoint/2010/main" val="40232666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B48260-73DC-6128-58C2-4DC0CBE733D5}"/>
              </a:ext>
            </a:extLst>
          </p:cNvPr>
          <p:cNvPicPr>
            <a:picLocks noChangeAspect="1"/>
          </p:cNvPicPr>
          <p:nvPr/>
        </p:nvPicPr>
        <p:blipFill>
          <a:blip r:embed="rId2"/>
          <a:stretch>
            <a:fillRect/>
          </a:stretch>
        </p:blipFill>
        <p:spPr>
          <a:xfrm>
            <a:off x="858982" y="625624"/>
            <a:ext cx="10474036" cy="5411638"/>
          </a:xfrm>
          <a:prstGeom prst="rect">
            <a:avLst/>
          </a:prstGeom>
        </p:spPr>
      </p:pic>
    </p:spTree>
    <p:extLst>
      <p:ext uri="{BB962C8B-B14F-4D97-AF65-F5344CB8AC3E}">
        <p14:creationId xmlns:p14="http://schemas.microsoft.com/office/powerpoint/2010/main" val="16847866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E454C-7232-0BE7-B11A-ACA618247DE5}"/>
              </a:ext>
            </a:extLst>
          </p:cNvPr>
          <p:cNvPicPr>
            <a:picLocks noChangeAspect="1"/>
          </p:cNvPicPr>
          <p:nvPr/>
        </p:nvPicPr>
        <p:blipFill>
          <a:blip r:embed="rId2"/>
          <a:stretch>
            <a:fillRect/>
          </a:stretch>
        </p:blipFill>
        <p:spPr>
          <a:xfrm>
            <a:off x="242885" y="117147"/>
            <a:ext cx="5488498" cy="3311853"/>
          </a:xfrm>
          <a:prstGeom prst="rect">
            <a:avLst/>
          </a:prstGeom>
        </p:spPr>
      </p:pic>
      <p:pic>
        <p:nvPicPr>
          <p:cNvPr id="5" name="Picture 4">
            <a:extLst>
              <a:ext uri="{FF2B5EF4-FFF2-40B4-BE49-F238E27FC236}">
                <a16:creationId xmlns:a16="http://schemas.microsoft.com/office/drawing/2014/main" id="{A9189A61-5D05-AF84-BB4F-D6B5B2559AF2}"/>
              </a:ext>
            </a:extLst>
          </p:cNvPr>
          <p:cNvPicPr>
            <a:picLocks noChangeAspect="1"/>
          </p:cNvPicPr>
          <p:nvPr/>
        </p:nvPicPr>
        <p:blipFill>
          <a:blip r:embed="rId3"/>
          <a:stretch>
            <a:fillRect/>
          </a:stretch>
        </p:blipFill>
        <p:spPr>
          <a:xfrm>
            <a:off x="5948000" y="177236"/>
            <a:ext cx="5634400" cy="3591200"/>
          </a:xfrm>
          <a:prstGeom prst="rect">
            <a:avLst/>
          </a:prstGeom>
        </p:spPr>
      </p:pic>
      <p:pic>
        <p:nvPicPr>
          <p:cNvPr id="9" name="Picture 8">
            <a:extLst>
              <a:ext uri="{FF2B5EF4-FFF2-40B4-BE49-F238E27FC236}">
                <a16:creationId xmlns:a16="http://schemas.microsoft.com/office/drawing/2014/main" id="{82DAE8AA-D38B-114E-CE05-77AF8BB0378A}"/>
              </a:ext>
            </a:extLst>
          </p:cNvPr>
          <p:cNvPicPr>
            <a:picLocks noChangeAspect="1"/>
          </p:cNvPicPr>
          <p:nvPr/>
        </p:nvPicPr>
        <p:blipFill>
          <a:blip r:embed="rId4"/>
          <a:stretch>
            <a:fillRect/>
          </a:stretch>
        </p:blipFill>
        <p:spPr>
          <a:xfrm>
            <a:off x="242885" y="3429000"/>
            <a:ext cx="5488498" cy="3311853"/>
          </a:xfrm>
          <a:prstGeom prst="rect">
            <a:avLst/>
          </a:prstGeom>
        </p:spPr>
      </p:pic>
      <p:pic>
        <p:nvPicPr>
          <p:cNvPr id="11" name="Picture 10">
            <a:extLst>
              <a:ext uri="{FF2B5EF4-FFF2-40B4-BE49-F238E27FC236}">
                <a16:creationId xmlns:a16="http://schemas.microsoft.com/office/drawing/2014/main" id="{554520C9-F1BE-63BC-C53C-94B173FC47FF}"/>
              </a:ext>
            </a:extLst>
          </p:cNvPr>
          <p:cNvPicPr>
            <a:picLocks noChangeAspect="1"/>
          </p:cNvPicPr>
          <p:nvPr/>
        </p:nvPicPr>
        <p:blipFill>
          <a:blip r:embed="rId5"/>
          <a:stretch>
            <a:fillRect/>
          </a:stretch>
        </p:blipFill>
        <p:spPr>
          <a:xfrm>
            <a:off x="6460618" y="3768437"/>
            <a:ext cx="4830837" cy="2976564"/>
          </a:xfrm>
          <a:prstGeom prst="rect">
            <a:avLst/>
          </a:prstGeom>
        </p:spPr>
      </p:pic>
    </p:spTree>
    <p:extLst>
      <p:ext uri="{BB962C8B-B14F-4D97-AF65-F5344CB8AC3E}">
        <p14:creationId xmlns:p14="http://schemas.microsoft.com/office/powerpoint/2010/main" val="2611385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538FA-A314-B8EB-1DA3-06A46BC80271}"/>
              </a:ext>
            </a:extLst>
          </p:cNvPr>
          <p:cNvPicPr>
            <a:picLocks noChangeAspect="1"/>
          </p:cNvPicPr>
          <p:nvPr/>
        </p:nvPicPr>
        <p:blipFill>
          <a:blip r:embed="rId2"/>
          <a:stretch>
            <a:fillRect/>
          </a:stretch>
        </p:blipFill>
        <p:spPr>
          <a:xfrm>
            <a:off x="1276065" y="645995"/>
            <a:ext cx="9639869" cy="5008642"/>
          </a:xfrm>
          <a:prstGeom prst="rect">
            <a:avLst/>
          </a:prstGeom>
        </p:spPr>
      </p:pic>
    </p:spTree>
    <p:extLst>
      <p:ext uri="{BB962C8B-B14F-4D97-AF65-F5344CB8AC3E}">
        <p14:creationId xmlns:p14="http://schemas.microsoft.com/office/powerpoint/2010/main" val="42846186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19411-B35B-B5BF-28D4-617A080E2EAD}"/>
              </a:ext>
            </a:extLst>
          </p:cNvPr>
          <p:cNvPicPr>
            <a:picLocks noChangeAspect="1"/>
          </p:cNvPicPr>
          <p:nvPr/>
        </p:nvPicPr>
        <p:blipFill>
          <a:blip r:embed="rId2"/>
          <a:stretch>
            <a:fillRect/>
          </a:stretch>
        </p:blipFill>
        <p:spPr>
          <a:xfrm>
            <a:off x="533707" y="919348"/>
            <a:ext cx="10739459" cy="5536870"/>
          </a:xfrm>
          <a:prstGeom prst="rect">
            <a:avLst/>
          </a:prstGeom>
        </p:spPr>
      </p:pic>
    </p:spTree>
    <p:extLst>
      <p:ext uri="{BB962C8B-B14F-4D97-AF65-F5344CB8AC3E}">
        <p14:creationId xmlns:p14="http://schemas.microsoft.com/office/powerpoint/2010/main" val="34268500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FFE43-0F6B-079B-4B0F-191CB663EA7E}"/>
              </a:ext>
            </a:extLst>
          </p:cNvPr>
          <p:cNvPicPr>
            <a:picLocks noChangeAspect="1"/>
          </p:cNvPicPr>
          <p:nvPr/>
        </p:nvPicPr>
        <p:blipFill>
          <a:blip r:embed="rId2"/>
          <a:stretch>
            <a:fillRect/>
          </a:stretch>
        </p:blipFill>
        <p:spPr>
          <a:xfrm>
            <a:off x="1011380" y="817514"/>
            <a:ext cx="10155573" cy="4904413"/>
          </a:xfrm>
          <a:prstGeom prst="rect">
            <a:avLst/>
          </a:prstGeom>
        </p:spPr>
      </p:pic>
    </p:spTree>
    <p:extLst>
      <p:ext uri="{BB962C8B-B14F-4D97-AF65-F5344CB8AC3E}">
        <p14:creationId xmlns:p14="http://schemas.microsoft.com/office/powerpoint/2010/main" val="31098201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42953-9C30-825B-3D9A-198924EDDC72}"/>
              </a:ext>
            </a:extLst>
          </p:cNvPr>
          <p:cNvPicPr>
            <a:picLocks noChangeAspect="1"/>
          </p:cNvPicPr>
          <p:nvPr/>
        </p:nvPicPr>
        <p:blipFill>
          <a:blip r:embed="rId2"/>
          <a:stretch>
            <a:fillRect/>
          </a:stretch>
        </p:blipFill>
        <p:spPr>
          <a:xfrm>
            <a:off x="138544" y="1528548"/>
            <a:ext cx="5791201" cy="3800904"/>
          </a:xfrm>
          <a:prstGeom prst="rect">
            <a:avLst/>
          </a:prstGeom>
        </p:spPr>
      </p:pic>
      <p:pic>
        <p:nvPicPr>
          <p:cNvPr id="7" name="Picture 6">
            <a:extLst>
              <a:ext uri="{FF2B5EF4-FFF2-40B4-BE49-F238E27FC236}">
                <a16:creationId xmlns:a16="http://schemas.microsoft.com/office/drawing/2014/main" id="{4AF990E9-5214-C268-A570-9B79BD225ABA}"/>
              </a:ext>
            </a:extLst>
          </p:cNvPr>
          <p:cNvPicPr>
            <a:picLocks noChangeAspect="1"/>
          </p:cNvPicPr>
          <p:nvPr/>
        </p:nvPicPr>
        <p:blipFill>
          <a:blip r:embed="rId3"/>
          <a:stretch>
            <a:fillRect/>
          </a:stretch>
        </p:blipFill>
        <p:spPr>
          <a:xfrm>
            <a:off x="6428512" y="1528548"/>
            <a:ext cx="5624944" cy="3904816"/>
          </a:xfrm>
          <a:prstGeom prst="rect">
            <a:avLst/>
          </a:prstGeom>
        </p:spPr>
      </p:pic>
    </p:spTree>
    <p:extLst>
      <p:ext uri="{BB962C8B-B14F-4D97-AF65-F5344CB8AC3E}">
        <p14:creationId xmlns:p14="http://schemas.microsoft.com/office/powerpoint/2010/main" val="1178507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EA959-E02C-24F8-FA41-0CBD9B71C927}"/>
              </a:ext>
            </a:extLst>
          </p:cNvPr>
          <p:cNvPicPr>
            <a:picLocks noChangeAspect="1"/>
          </p:cNvPicPr>
          <p:nvPr/>
        </p:nvPicPr>
        <p:blipFill>
          <a:blip r:embed="rId2"/>
          <a:stretch>
            <a:fillRect/>
          </a:stretch>
        </p:blipFill>
        <p:spPr>
          <a:xfrm>
            <a:off x="1640292" y="1084441"/>
            <a:ext cx="9318654" cy="4689117"/>
          </a:xfrm>
          <a:prstGeom prst="rect">
            <a:avLst/>
          </a:prstGeom>
        </p:spPr>
      </p:pic>
    </p:spTree>
    <p:extLst>
      <p:ext uri="{BB962C8B-B14F-4D97-AF65-F5344CB8AC3E}">
        <p14:creationId xmlns:p14="http://schemas.microsoft.com/office/powerpoint/2010/main" val="3282566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0F7648-2482-B7CD-F9C5-FD72E87FADF1}"/>
              </a:ext>
            </a:extLst>
          </p:cNvPr>
          <p:cNvPicPr>
            <a:picLocks noChangeAspect="1"/>
          </p:cNvPicPr>
          <p:nvPr/>
        </p:nvPicPr>
        <p:blipFill>
          <a:blip r:embed="rId2"/>
          <a:stretch>
            <a:fillRect/>
          </a:stretch>
        </p:blipFill>
        <p:spPr>
          <a:xfrm>
            <a:off x="2041114" y="420469"/>
            <a:ext cx="8109772" cy="4011082"/>
          </a:xfrm>
          <a:prstGeom prst="rect">
            <a:avLst/>
          </a:prstGeom>
        </p:spPr>
      </p:pic>
      <p:sp>
        <p:nvSpPr>
          <p:cNvPr id="4" name="TextBox 3">
            <a:extLst>
              <a:ext uri="{FF2B5EF4-FFF2-40B4-BE49-F238E27FC236}">
                <a16:creationId xmlns:a16="http://schemas.microsoft.com/office/drawing/2014/main" id="{1A290A91-8320-C833-E7C8-B2D20D3BB773}"/>
              </a:ext>
            </a:extLst>
          </p:cNvPr>
          <p:cNvSpPr txBox="1"/>
          <p:nvPr/>
        </p:nvSpPr>
        <p:spPr>
          <a:xfrm>
            <a:off x="290945" y="4431551"/>
            <a:ext cx="1166552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It is a decision tree problem so it has taken a majority vote and if were a regression problem it would have taken the mean of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concept of random forest is based on the decision tree.</a:t>
            </a:r>
          </a:p>
        </p:txBody>
      </p:sp>
    </p:spTree>
    <p:extLst>
      <p:ext uri="{BB962C8B-B14F-4D97-AF65-F5344CB8AC3E}">
        <p14:creationId xmlns:p14="http://schemas.microsoft.com/office/powerpoint/2010/main" val="9484963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9623133-620D-6E65-9D88-14667102DC13}"/>
              </a:ext>
            </a:extLst>
          </p:cNvPr>
          <p:cNvGrpSpPr/>
          <p:nvPr/>
        </p:nvGrpSpPr>
        <p:grpSpPr>
          <a:xfrm>
            <a:off x="983672" y="838433"/>
            <a:ext cx="10224655" cy="5181133"/>
            <a:chOff x="1260762" y="630307"/>
            <a:chExt cx="10224655" cy="5181133"/>
          </a:xfrm>
        </p:grpSpPr>
        <p:pic>
          <p:nvPicPr>
            <p:cNvPr id="9" name="Picture 8">
              <a:extLst>
                <a:ext uri="{FF2B5EF4-FFF2-40B4-BE49-F238E27FC236}">
                  <a16:creationId xmlns:a16="http://schemas.microsoft.com/office/drawing/2014/main" id="{D5836687-2A2D-93F7-F0AF-A3EE343A3BF5}"/>
                </a:ext>
              </a:extLst>
            </p:cNvPr>
            <p:cNvPicPr>
              <a:picLocks noChangeAspect="1"/>
            </p:cNvPicPr>
            <p:nvPr/>
          </p:nvPicPr>
          <p:blipFill>
            <a:blip r:embed="rId2"/>
            <a:stretch>
              <a:fillRect/>
            </a:stretch>
          </p:blipFill>
          <p:spPr>
            <a:xfrm>
              <a:off x="1260762" y="630307"/>
              <a:ext cx="10224655" cy="5181133"/>
            </a:xfrm>
            <a:prstGeom prst="rect">
              <a:avLst/>
            </a:prstGeom>
          </p:spPr>
        </p:pic>
        <p:sp>
          <p:nvSpPr>
            <p:cNvPr id="10" name="TextBox 9">
              <a:extLst>
                <a:ext uri="{FF2B5EF4-FFF2-40B4-BE49-F238E27FC236}">
                  <a16:creationId xmlns:a16="http://schemas.microsoft.com/office/drawing/2014/main" id="{4213F029-B56E-C2BF-51DB-9EC78250EF9C}"/>
                </a:ext>
              </a:extLst>
            </p:cNvPr>
            <p:cNvSpPr txBox="1"/>
            <p:nvPr/>
          </p:nvSpPr>
          <p:spPr>
            <a:xfrm>
              <a:off x="6927273" y="1953491"/>
              <a:ext cx="4114798" cy="369332"/>
            </a:xfrm>
            <a:prstGeom prst="rect">
              <a:avLst/>
            </a:prstGeom>
            <a:noFill/>
          </p:spPr>
          <p:txBody>
            <a:bodyPr wrap="square" rtlCol="0">
              <a:spAutoFit/>
            </a:bodyPr>
            <a:lstStyle/>
            <a:p>
              <a:r>
                <a:rPr lang="en-US" dirty="0">
                  <a:highlight>
                    <a:srgbClr val="00FFFF"/>
                  </a:highlight>
                </a:rPr>
                <a:t>The entire dataset is fed at the root node</a:t>
              </a:r>
            </a:p>
          </p:txBody>
        </p:sp>
        <p:sp>
          <p:nvSpPr>
            <p:cNvPr id="11" name="TextBox 10">
              <a:extLst>
                <a:ext uri="{FF2B5EF4-FFF2-40B4-BE49-F238E27FC236}">
                  <a16:creationId xmlns:a16="http://schemas.microsoft.com/office/drawing/2014/main" id="{240E8BB8-713D-09C3-2AC4-C35832C2C904}"/>
                </a:ext>
              </a:extLst>
            </p:cNvPr>
            <p:cNvSpPr txBox="1"/>
            <p:nvPr/>
          </p:nvSpPr>
          <p:spPr>
            <a:xfrm>
              <a:off x="4142509" y="3646007"/>
              <a:ext cx="4114798" cy="646331"/>
            </a:xfrm>
            <a:prstGeom prst="rect">
              <a:avLst/>
            </a:prstGeom>
            <a:noFill/>
          </p:spPr>
          <p:txBody>
            <a:bodyPr wrap="square" rtlCol="0">
              <a:spAutoFit/>
            </a:bodyPr>
            <a:lstStyle/>
            <a:p>
              <a:pPr algn="ctr"/>
              <a:r>
                <a:rPr lang="en-US" dirty="0">
                  <a:highlight>
                    <a:srgbClr val="00FFFF"/>
                  </a:highlight>
                </a:rPr>
                <a:t>Decisions are being taken and splitting is performed</a:t>
              </a:r>
            </a:p>
          </p:txBody>
        </p:sp>
        <p:sp>
          <p:nvSpPr>
            <p:cNvPr id="12" name="TextBox 11">
              <a:extLst>
                <a:ext uri="{FF2B5EF4-FFF2-40B4-BE49-F238E27FC236}">
                  <a16:creationId xmlns:a16="http://schemas.microsoft.com/office/drawing/2014/main" id="{BD9EF258-9C74-3910-1953-5C90B8A40215}"/>
                </a:ext>
              </a:extLst>
            </p:cNvPr>
            <p:cNvSpPr txBox="1"/>
            <p:nvPr/>
          </p:nvSpPr>
          <p:spPr>
            <a:xfrm>
              <a:off x="8340434" y="4489957"/>
              <a:ext cx="2396837" cy="369332"/>
            </a:xfrm>
            <a:prstGeom prst="rect">
              <a:avLst/>
            </a:prstGeom>
            <a:noFill/>
          </p:spPr>
          <p:txBody>
            <a:bodyPr wrap="square" rtlCol="0">
              <a:spAutoFit/>
            </a:bodyPr>
            <a:lstStyle/>
            <a:p>
              <a:r>
                <a:rPr lang="en-US" dirty="0">
                  <a:highlight>
                    <a:srgbClr val="00FFFF"/>
                  </a:highlight>
                </a:rPr>
                <a:t>Predictions are made </a:t>
              </a:r>
            </a:p>
          </p:txBody>
        </p:sp>
      </p:grpSp>
    </p:spTree>
    <p:extLst>
      <p:ext uri="{BB962C8B-B14F-4D97-AF65-F5344CB8AC3E}">
        <p14:creationId xmlns:p14="http://schemas.microsoft.com/office/powerpoint/2010/main" val="215232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1C6F4-100A-C1BC-06E0-296CAC053E04}"/>
              </a:ext>
            </a:extLst>
          </p:cNvPr>
          <p:cNvPicPr>
            <a:picLocks noChangeAspect="1"/>
          </p:cNvPicPr>
          <p:nvPr/>
        </p:nvPicPr>
        <p:blipFill>
          <a:blip r:embed="rId2"/>
          <a:stretch>
            <a:fillRect/>
          </a:stretch>
        </p:blipFill>
        <p:spPr>
          <a:xfrm>
            <a:off x="845127" y="996120"/>
            <a:ext cx="10252364" cy="4634123"/>
          </a:xfrm>
          <a:prstGeom prst="rect">
            <a:avLst/>
          </a:prstGeom>
        </p:spPr>
      </p:pic>
    </p:spTree>
    <p:extLst>
      <p:ext uri="{BB962C8B-B14F-4D97-AF65-F5344CB8AC3E}">
        <p14:creationId xmlns:p14="http://schemas.microsoft.com/office/powerpoint/2010/main" val="35988463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F2929-DE6C-5F87-F594-76D75861B4C8}"/>
              </a:ext>
            </a:extLst>
          </p:cNvPr>
          <p:cNvPicPr>
            <a:picLocks noChangeAspect="1"/>
          </p:cNvPicPr>
          <p:nvPr/>
        </p:nvPicPr>
        <p:blipFill>
          <a:blip r:embed="rId2"/>
          <a:stretch>
            <a:fillRect/>
          </a:stretch>
        </p:blipFill>
        <p:spPr>
          <a:xfrm>
            <a:off x="253059" y="362446"/>
            <a:ext cx="11103989" cy="5668875"/>
          </a:xfrm>
          <a:prstGeom prst="rect">
            <a:avLst/>
          </a:prstGeom>
        </p:spPr>
      </p:pic>
      <p:sp>
        <p:nvSpPr>
          <p:cNvPr id="6" name="TextBox 5">
            <a:extLst>
              <a:ext uri="{FF2B5EF4-FFF2-40B4-BE49-F238E27FC236}">
                <a16:creationId xmlns:a16="http://schemas.microsoft.com/office/drawing/2014/main" id="{C8FDABEB-7249-A1B9-1EE7-500290F678F5}"/>
              </a:ext>
            </a:extLst>
          </p:cNvPr>
          <p:cNvSpPr txBox="1"/>
          <p:nvPr/>
        </p:nvSpPr>
        <p:spPr>
          <a:xfrm>
            <a:off x="5271677" y="1611720"/>
            <a:ext cx="1995054" cy="369332"/>
          </a:xfrm>
          <a:prstGeom prst="rect">
            <a:avLst/>
          </a:prstGeom>
          <a:noFill/>
        </p:spPr>
        <p:txBody>
          <a:bodyPr wrap="square" rtlCol="0">
            <a:spAutoFit/>
          </a:bodyPr>
          <a:lstStyle/>
          <a:p>
            <a:r>
              <a:rPr lang="en-US" dirty="0">
                <a:highlight>
                  <a:srgbClr val="FFFF00"/>
                </a:highlight>
              </a:rPr>
              <a:t>Body Mass</a:t>
            </a:r>
          </a:p>
        </p:txBody>
      </p:sp>
      <p:sp>
        <p:nvSpPr>
          <p:cNvPr id="8" name="TextBox 7">
            <a:extLst>
              <a:ext uri="{FF2B5EF4-FFF2-40B4-BE49-F238E27FC236}">
                <a16:creationId xmlns:a16="http://schemas.microsoft.com/office/drawing/2014/main" id="{B0B59466-C41C-9B0C-13F1-FA63C6743522}"/>
              </a:ext>
            </a:extLst>
          </p:cNvPr>
          <p:cNvSpPr txBox="1"/>
          <p:nvPr/>
        </p:nvSpPr>
        <p:spPr>
          <a:xfrm>
            <a:off x="253059" y="6220691"/>
            <a:ext cx="10165559" cy="369332"/>
          </a:xfrm>
          <a:prstGeom prst="rect">
            <a:avLst/>
          </a:prstGeom>
          <a:noFill/>
        </p:spPr>
        <p:txBody>
          <a:bodyPr wrap="square" rtlCol="0">
            <a:spAutoFit/>
          </a:bodyPr>
          <a:lstStyle/>
          <a:p>
            <a:r>
              <a:rPr lang="en-US" dirty="0"/>
              <a:t>The Dataset consists of Bill, the flipper and the body mass of the penguin.</a:t>
            </a:r>
          </a:p>
        </p:txBody>
      </p:sp>
    </p:spTree>
    <p:extLst>
      <p:ext uri="{BB962C8B-B14F-4D97-AF65-F5344CB8AC3E}">
        <p14:creationId xmlns:p14="http://schemas.microsoft.com/office/powerpoint/2010/main" val="1974461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022A8-6E3D-60CD-DE99-528050276BFC}"/>
              </a:ext>
            </a:extLst>
          </p:cNvPr>
          <p:cNvPicPr>
            <a:picLocks noChangeAspect="1"/>
          </p:cNvPicPr>
          <p:nvPr/>
        </p:nvPicPr>
        <p:blipFill>
          <a:blip r:embed="rId2"/>
          <a:stretch>
            <a:fillRect/>
          </a:stretch>
        </p:blipFill>
        <p:spPr>
          <a:xfrm>
            <a:off x="394854" y="433809"/>
            <a:ext cx="11554691" cy="5374361"/>
          </a:xfrm>
          <a:prstGeom prst="rect">
            <a:avLst/>
          </a:prstGeom>
        </p:spPr>
      </p:pic>
      <p:sp>
        <p:nvSpPr>
          <p:cNvPr id="4" name="TextBox 3">
            <a:extLst>
              <a:ext uri="{FF2B5EF4-FFF2-40B4-BE49-F238E27FC236}">
                <a16:creationId xmlns:a16="http://schemas.microsoft.com/office/drawing/2014/main" id="{36BDCF28-4BFD-898E-2B50-681C82E7DECC}"/>
              </a:ext>
            </a:extLst>
          </p:cNvPr>
          <p:cNvSpPr txBox="1"/>
          <p:nvPr/>
        </p:nvSpPr>
        <p:spPr>
          <a:xfrm>
            <a:off x="242455" y="6012873"/>
            <a:ext cx="11707090" cy="646331"/>
          </a:xfrm>
          <a:prstGeom prst="rect">
            <a:avLst/>
          </a:prstGeom>
          <a:noFill/>
        </p:spPr>
        <p:txBody>
          <a:bodyPr wrap="square" rtlCol="0">
            <a:spAutoFit/>
          </a:bodyPr>
          <a:lstStyle/>
          <a:p>
            <a:r>
              <a:rPr lang="en-US" dirty="0"/>
              <a:t>This is a simple decision tree, so the depth of the tree is less. If this would have been a decision tree with many levels, then this could have led to overfitting of data. This is one of the drawbacks of the decision tree that random forest overcomes</a:t>
            </a:r>
          </a:p>
        </p:txBody>
      </p:sp>
    </p:spTree>
    <p:extLst>
      <p:ext uri="{BB962C8B-B14F-4D97-AF65-F5344CB8AC3E}">
        <p14:creationId xmlns:p14="http://schemas.microsoft.com/office/powerpoint/2010/main" val="1688392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6F7A6-7E1D-BAC3-CC0A-D0782E227199}"/>
              </a:ext>
            </a:extLst>
          </p:cNvPr>
          <p:cNvPicPr>
            <a:picLocks noChangeAspect="1"/>
          </p:cNvPicPr>
          <p:nvPr/>
        </p:nvPicPr>
        <p:blipFill>
          <a:blip r:embed="rId2"/>
          <a:stretch>
            <a:fillRect/>
          </a:stretch>
        </p:blipFill>
        <p:spPr>
          <a:xfrm>
            <a:off x="491040" y="616527"/>
            <a:ext cx="11209920" cy="5624946"/>
          </a:xfrm>
          <a:prstGeom prst="rect">
            <a:avLst/>
          </a:prstGeom>
        </p:spPr>
      </p:pic>
    </p:spTree>
    <p:extLst>
      <p:ext uri="{BB962C8B-B14F-4D97-AF65-F5344CB8AC3E}">
        <p14:creationId xmlns:p14="http://schemas.microsoft.com/office/powerpoint/2010/main" val="938120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225EFE-9167-56FF-A84D-69ABC4F4CB03}"/>
              </a:ext>
            </a:extLst>
          </p:cNvPr>
          <p:cNvPicPr>
            <a:picLocks noChangeAspect="1"/>
          </p:cNvPicPr>
          <p:nvPr/>
        </p:nvPicPr>
        <p:blipFill>
          <a:blip r:embed="rId2"/>
          <a:stretch>
            <a:fillRect/>
          </a:stretch>
        </p:blipFill>
        <p:spPr>
          <a:xfrm>
            <a:off x="900545" y="827649"/>
            <a:ext cx="10183091" cy="5418894"/>
          </a:xfrm>
          <a:prstGeom prst="rect">
            <a:avLst/>
          </a:prstGeom>
        </p:spPr>
      </p:pic>
    </p:spTree>
    <p:extLst>
      <p:ext uri="{BB962C8B-B14F-4D97-AF65-F5344CB8AC3E}">
        <p14:creationId xmlns:p14="http://schemas.microsoft.com/office/powerpoint/2010/main" val="642270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1E297-53CF-4F8C-D4FB-667AD6D98144}"/>
              </a:ext>
            </a:extLst>
          </p:cNvPr>
          <p:cNvPicPr>
            <a:picLocks noChangeAspect="1"/>
          </p:cNvPicPr>
          <p:nvPr/>
        </p:nvPicPr>
        <p:blipFill>
          <a:blip r:embed="rId2"/>
          <a:stretch>
            <a:fillRect/>
          </a:stretch>
        </p:blipFill>
        <p:spPr>
          <a:xfrm>
            <a:off x="540326" y="883370"/>
            <a:ext cx="10737274" cy="5339789"/>
          </a:xfrm>
          <a:prstGeom prst="rect">
            <a:avLst/>
          </a:prstGeom>
        </p:spPr>
      </p:pic>
    </p:spTree>
    <p:extLst>
      <p:ext uri="{BB962C8B-B14F-4D97-AF65-F5344CB8AC3E}">
        <p14:creationId xmlns:p14="http://schemas.microsoft.com/office/powerpoint/2010/main" val="12025994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56DE3-7630-0CB8-F007-E103B635AA3F}"/>
              </a:ext>
            </a:extLst>
          </p:cNvPr>
          <p:cNvPicPr>
            <a:picLocks noChangeAspect="1"/>
          </p:cNvPicPr>
          <p:nvPr/>
        </p:nvPicPr>
        <p:blipFill>
          <a:blip r:embed="rId2"/>
          <a:stretch>
            <a:fillRect/>
          </a:stretch>
        </p:blipFill>
        <p:spPr>
          <a:xfrm>
            <a:off x="883227" y="767294"/>
            <a:ext cx="10425546" cy="5323412"/>
          </a:xfrm>
          <a:prstGeom prst="rect">
            <a:avLst/>
          </a:prstGeom>
        </p:spPr>
      </p:pic>
      <p:sp>
        <p:nvSpPr>
          <p:cNvPr id="4" name="TextBox 3">
            <a:extLst>
              <a:ext uri="{FF2B5EF4-FFF2-40B4-BE49-F238E27FC236}">
                <a16:creationId xmlns:a16="http://schemas.microsoft.com/office/drawing/2014/main" id="{221DA4D7-75A8-6D35-81BF-EBA519776A4E}"/>
              </a:ext>
            </a:extLst>
          </p:cNvPr>
          <p:cNvSpPr txBox="1"/>
          <p:nvPr/>
        </p:nvSpPr>
        <p:spPr>
          <a:xfrm>
            <a:off x="7827818" y="6248400"/>
            <a:ext cx="3186546" cy="369332"/>
          </a:xfrm>
          <a:prstGeom prst="rect">
            <a:avLst/>
          </a:prstGeom>
          <a:noFill/>
        </p:spPr>
        <p:txBody>
          <a:bodyPr wrap="square" rtlCol="0">
            <a:spAutoFit/>
          </a:bodyPr>
          <a:lstStyle/>
          <a:p>
            <a:r>
              <a:rPr lang="en-US" dirty="0"/>
              <a:t>Bootstrap datasets</a:t>
            </a:r>
          </a:p>
        </p:txBody>
      </p:sp>
    </p:spTree>
    <p:extLst>
      <p:ext uri="{BB962C8B-B14F-4D97-AF65-F5344CB8AC3E}">
        <p14:creationId xmlns:p14="http://schemas.microsoft.com/office/powerpoint/2010/main" val="4178811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B9533E-32E6-42F8-EE1D-289EAEDF93CA}"/>
              </a:ext>
            </a:extLst>
          </p:cNvPr>
          <p:cNvSpPr txBox="1"/>
          <p:nvPr/>
        </p:nvSpPr>
        <p:spPr>
          <a:xfrm>
            <a:off x="263236" y="609600"/>
            <a:ext cx="11720946" cy="4801314"/>
          </a:xfrm>
          <a:prstGeom prst="rect">
            <a:avLst/>
          </a:prstGeom>
          <a:noFill/>
        </p:spPr>
        <p:txBody>
          <a:bodyPr wrap="square" rtlCol="0">
            <a:spAutoFit/>
          </a:bodyPr>
          <a:lstStyle/>
          <a:p>
            <a:pPr marL="285750" indent="-285750" algn="just">
              <a:buFont typeface="Arial" panose="020B0604020202020204" pitchFamily="34" charset="0"/>
              <a:buChar char="•"/>
            </a:pPr>
            <a:r>
              <a:rPr lang="en-US" dirty="0"/>
              <a:t>We take the smaller part of the dataset in random sampling. In the above example, we have selected 6 rows </a:t>
            </a:r>
            <a:r>
              <a:rPr lang="en-US" b="1" dirty="0">
                <a:solidFill>
                  <a:srgbClr val="FF0000"/>
                </a:solidFill>
              </a:rPr>
              <a:t>(randomly selected) </a:t>
            </a:r>
            <a:r>
              <a:rPr lang="en-US" dirty="0"/>
              <a:t>and four columns or features.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There are three subsets created from the selected dataset. These three will become the decision trees.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In the subsets, the random rows have been selected and features have been selected (</a:t>
            </a:r>
            <a:r>
              <a:rPr lang="en-US" b="1" dirty="0">
                <a:solidFill>
                  <a:srgbClr val="FF0000"/>
                </a:solidFill>
              </a:rPr>
              <a:t>feature selection</a:t>
            </a:r>
            <a:r>
              <a:rPr lang="en-US" dirty="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Replacement basically implies that the rows selected in one subset can be repeated in the other subset as well. This means that the random forest can use rows multiple times with multiple decision trees.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When we work with smaller subsets of datasets that have been selected these are called </a:t>
            </a:r>
            <a:r>
              <a:rPr lang="en-US" b="1" dirty="0">
                <a:solidFill>
                  <a:schemeClr val="accent1"/>
                </a:solidFill>
              </a:rPr>
              <a:t>BOOTSTRAP DATASETS.</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b="1" dirty="0">
                <a:solidFill>
                  <a:schemeClr val="accent1"/>
                </a:solidFill>
              </a:rPr>
              <a:t>When we aggregate the results of the bootstrap datasets then it is called as BOOTSTRAP AGGREGATION.</a:t>
            </a:r>
          </a:p>
          <a:p>
            <a:pPr marL="285750" indent="-285750" algn="just">
              <a:buFont typeface="Arial" panose="020B0604020202020204" pitchFamily="34" charset="0"/>
              <a:buChar char="•"/>
            </a:pPr>
            <a:endParaRPr lang="en-US" b="1">
              <a:solidFill>
                <a:schemeClr val="accent1"/>
              </a:solidFill>
            </a:endParaRPr>
          </a:p>
          <a:p>
            <a:pPr marL="285750" indent="-285750" algn="just">
              <a:buFont typeface="Arial" panose="020B0604020202020204" pitchFamily="34" charset="0"/>
              <a:buChar char="•"/>
            </a:pPr>
            <a:endParaRPr lang="en-US" b="1" dirty="0">
              <a:solidFill>
                <a:schemeClr val="accent1"/>
              </a:solidFill>
            </a:endParaRPr>
          </a:p>
          <a:p>
            <a:endParaRPr lang="en-US" dirty="0"/>
          </a:p>
          <a:p>
            <a:endParaRPr lang="en-US" dirty="0"/>
          </a:p>
        </p:txBody>
      </p:sp>
    </p:spTree>
    <p:extLst>
      <p:ext uri="{BB962C8B-B14F-4D97-AF65-F5344CB8AC3E}">
        <p14:creationId xmlns:p14="http://schemas.microsoft.com/office/powerpoint/2010/main" val="1348695418"/>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4F966D9-1D91-48A2-B7DB-CE5021B004DA}" vid="{E4689CB6-D770-4E2B-8CAB-A76E00E823CC}"/>
    </a:ext>
  </a:extLst>
</a:theme>
</file>

<file path=docProps/app.xml><?xml version="1.0" encoding="utf-8"?>
<Properties xmlns="http://schemas.openxmlformats.org/officeDocument/2006/extended-properties" xmlns:vt="http://schemas.openxmlformats.org/officeDocument/2006/docPropsVTypes">
  <Template>Theme1</Template>
  <TotalTime>1976</TotalTime>
  <Words>1204</Words>
  <Application>Microsoft Office PowerPoint</Application>
  <PresentationFormat>Widescreen</PresentationFormat>
  <Paragraphs>90</Paragraphs>
  <Slides>92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Arial</vt:lpstr>
      <vt:lpstr>Calibri</vt:lpstr>
      <vt:lpstr>Calibri Light</vt:lpstr>
      <vt:lpstr>Times New Roman</vt:lpstr>
      <vt:lpstr>Theme1</vt:lpstr>
      <vt:lpstr>UNIT IV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IV</dc:title>
  <dc:creator>Mitali Chugh</dc:creator>
  <cp:lastModifiedBy>Mitali Chugh</cp:lastModifiedBy>
  <cp:revision>40</cp:revision>
  <dcterms:created xsi:type="dcterms:W3CDTF">2023-10-10T10:57:17Z</dcterms:created>
  <dcterms:modified xsi:type="dcterms:W3CDTF">2023-10-20T04:54:10Z</dcterms:modified>
</cp:coreProperties>
</file>